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60" r:id="rId4"/>
    <p:sldId id="273" r:id="rId5"/>
    <p:sldId id="271" r:id="rId6"/>
    <p:sldId id="270" r:id="rId7"/>
    <p:sldId id="279" r:id="rId8"/>
    <p:sldId id="272" r:id="rId9"/>
    <p:sldId id="259" r:id="rId10"/>
    <p:sldId id="274" r:id="rId11"/>
    <p:sldId id="275" r:id="rId12"/>
    <p:sldId id="276" r:id="rId13"/>
    <p:sldId id="277" r:id="rId14"/>
    <p:sldId id="262" r:id="rId15"/>
    <p:sldId id="263" r:id="rId16"/>
    <p:sldId id="278" r:id="rId17"/>
    <p:sldId id="264" r:id="rId18"/>
    <p:sldId id="26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D778A-5389-454C-8521-82EB846241B9}" type="datetimeFigureOut">
              <a:rPr lang="pl-PL" smtClean="0"/>
              <a:pPr/>
              <a:t>2014-10-19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9DF24-5961-4EB2-B87C-CCCC25E76A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65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8C94-2A7D-4BEF-9E54-73ED67CCF392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20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0C5B-B98A-4CC8-9188-DFF78C44C6CB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8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E1CD-06DA-4B27-A1AB-03111AF61E04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88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55A7-C513-477B-8C28-941F7ADC37FC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12D0-E2F2-4E28-B8B5-3E25193F0525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BA11-2673-408D-A5F2-72857021C188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71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CF5C-7E81-41A9-AAB5-562F5A22A9D9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0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0118-8885-44F3-8D4F-F049B8488CC9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0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2053-C78D-40CE-BB4C-5A14EE5A8770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505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B26A0-6CD1-4142-A7A5-00B309E65AF1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61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C948-B19B-4748-8A5C-B29C9386B701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6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71029-491C-4ECD-B7FE-B5AA27B10141}" type="datetime1">
              <a:rPr lang="pl-PL" smtClean="0"/>
              <a:pPr/>
              <a:t>2014-10-19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D1278-1707-482E-A94B-7D37AC65D4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9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2403699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Sprawy nauki w znowelizowanej ustawie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o szkolnictwie wyższym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lipca 2014 r. 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136904" cy="11521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hab. Anna Organiściak-Krzykowska, prof. UWM</a:t>
            </a: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9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0953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l-P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Art.14a ust.1 i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składający się z 9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punktów określa:</a:t>
            </a:r>
          </a:p>
          <a:p>
            <a:pPr marL="457200" lvl="1" indent="0"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rozpraw doktorskich [jednodyscyplinowe i interdyscyplinarne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</a:p>
          <a:p>
            <a:pPr marL="457200" lvl="1" indent="0">
              <a:buNone/>
            </a:pP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-sposób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prowadzenia [porozumienia] przez jedną uczelnię lub wspólnie z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inną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uczelnią [w tym zagraniczną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3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0"/>
            <a:ext cx="8579296" cy="476672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Habilitacja-zmiany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Do postępowania habilitacyjnego może zostać dopuszczona osoba, która posiada stopień doktora oraz osiągnięcia naukowe stanowiące znaczny wkład w rozwój określonej dyscypliny naukowej oraz wykazuje się istotną aktywnością naukową.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Osiągnięcie może stanowić: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pl-PL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dzieło opublikowane w </a:t>
            </a:r>
            <a:r>
              <a:rPr lang="pl-PL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całości lub </a:t>
            </a:r>
            <a:r>
              <a:rPr lang="pl-PL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zasadniczej części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-cykl </a:t>
            </a:r>
            <a:r>
              <a:rPr lang="pl-PL" sz="1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publikacji powiązanych </a:t>
            </a:r>
            <a:r>
              <a:rPr lang="pl-PL" sz="1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tematycznie.</a:t>
            </a:r>
            <a:endParaRPr lang="pl-PL" sz="1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l-PL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[Art</a:t>
            </a:r>
            <a:r>
              <a:rPr lang="pl-PL" sz="12800" b="1" dirty="0">
                <a:latin typeface="Arial" panose="020B0604020202020204" pitchFamily="34" charset="0"/>
                <a:cs typeface="Arial" panose="020B0604020202020204" pitchFamily="34" charset="0"/>
              </a:rPr>
              <a:t>. 16 ust. 2 pkt </a:t>
            </a:r>
            <a:r>
              <a:rPr lang="pl-PL" sz="1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</a:p>
          <a:p>
            <a:pPr>
              <a:lnSpc>
                <a:spcPct val="120000"/>
              </a:lnSpc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38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Habilitacja-zmiany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Centralna Komisja dokonuje oceny formalnej wniosku </a:t>
            </a:r>
            <a:r>
              <a:rPr lang="pl-PL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terminie 14 dni [zamiast 7 dni]</a:t>
            </a: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dnia jego otrzymania.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 18a ust. 4]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Habilitacja-zmiany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7578" y="1196752"/>
            <a:ext cx="9144000" cy="5001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Decyzja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rektora 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nabycia przez doktora uprawnień równoważnych uprawnieniom wynikającym               z posiadania stopnia doktora habilitowanego wchodzi                  w życie po upływie </a:t>
            </a:r>
            <a:r>
              <a:rPr lang="pl-PL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miesięcy [a nie 3]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 jej otrzymania przez CK, jeżeli w tym okresie CK, w drodze decyzji administracyjnej , nie wyrazi sprzeciwu i nie uchyli tej decyzji.</a:t>
            </a:r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[art.21a ust. 3]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Profesura - zmiany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2068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Tytuł profesora może być nadany osobie, która uzyskała stopień doktora habilitowanego oraz :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Posiada osiągnięcia naukowe znacznie przekraczające wymagania stawiane w postepowaniu habilitacyjnym;</a:t>
            </a:r>
          </a:p>
          <a:p>
            <a:pPr algn="just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Posiada doświadczenie w kierowaniu zespołami badawczymi realizującymi projekty finansowane  w drodze konkursów krajowych </a:t>
            </a:r>
            <a:r>
              <a:rPr lang="pl-PL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[zamiast i]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zagranicznych </a:t>
            </a:r>
            <a:r>
              <a:rPr lang="pl-PL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[zamiast i]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odbyła staże naukowe w instytucjach naukowych, w tym zagranicznych </a:t>
            </a:r>
            <a:r>
              <a:rPr lang="pl-PL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[zamiast i]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prowadziła prace naukowe w instytucjach naukowych, w tym zagranicznych;</a:t>
            </a:r>
          </a:p>
          <a:p>
            <a:pPr algn="just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Posiada osiągnięcia w opiece naukowej – uczestniczyła co najmniej: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l-PL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</a:t>
            </a:r>
            <a:r>
              <a:rPr lang="pl-PL" sz="2000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charakterze promotora w przewodzie dr zakończonym nadaniem stopnia oraz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l-PL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charakterze promotora pomocniczego w przewodzie dr zakończonym nadaniem stopnia lub uczestniczy w charakterze promotora w otwartym przewodzie doktorskim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</a:t>
            </a:r>
          </a:p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l-PL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razy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charakterze recenzenta w przewodzie doktorskim lub przewodzie habilitacyjnym lub postępowaniu habilitacyjnym; </a:t>
            </a:r>
            <a:r>
              <a:rPr lang="pl-PL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[zmiana z trzech na jeden raz w charakterze promotora lub promotora pomocniczego]</a:t>
            </a:r>
          </a:p>
          <a:p>
            <a:pPr algn="just"/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 26 ust. 1]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1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0" y="116632"/>
            <a:ext cx="9144000" cy="64940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pl-P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informacji o możliwości </a:t>
            </a:r>
            <a:r>
              <a:rPr lang="pl-PL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naruszenia przez kandydata praw autorskich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Prezydent RP może zwrócić się do </a:t>
            </a:r>
            <a:r>
              <a:rPr lang="pl-PL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CKdsSiT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dołączenie do wniosku opinii komisji ds. etyki w nauce przy PAN.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ydanie negatywnej opinii przez komisje etyki PAN  powoduje, ze </a:t>
            </a:r>
            <a:r>
              <a:rPr lang="pl-PL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CKdsSiT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wznawia postępowanie                       o nadanie tytułu prof. lub wszczyna postępowanie                  w sprawie stwierdzenia nieważności postepowania                 o nadanie tytułu prof.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[art.28 ust. 3a i 3b] </a:t>
            </a:r>
          </a:p>
          <a:p>
            <a:pPr algn="just"/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8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50405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2894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przypadku stwierdzenia nieważności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postępowania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nadanie tytułu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 albo uchylenia, w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wyniku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wznowienia postepowania,   uchwały o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przedstawieniu kandydata do tytułu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profesora,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, której nadano tytuł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profesora,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traci prawo do posługiwania się tym tytułem.</a:t>
            </a:r>
          </a:p>
          <a:p>
            <a:pPr marL="0" indent="0" algn="just">
              <a:buNone/>
            </a:pP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 29b]</a:t>
            </a:r>
            <a:endParaRPr lang="pl-PL" sz="28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pPr algn="just"/>
            <a:endParaRPr lang="pl-PL" sz="20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0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Regulacje ministerialne i </a:t>
            </a:r>
            <a:r>
              <a:rPr lang="pl-PL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CKdsSiT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717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Mówią o tym art. 31 i 36.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[Art. 31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Ministerstwo ma za pomocą rozporządzeń uregulować czynności w przewodach doktorskich, habilitacyjnych i profesorskich [składane dokumenty,  wzór ankiety osiągnięć dla osób starających się               o tytuł prof., skład i tryb pracy komisji dr i prof. powoływanych przez RW; warunki i tryb powtarzania egzaminów dr, certyfikaty językowe, sposób przedstawiania i oceniania rozpraw dr  o charakterze zbiorowym (dot. tzw. wkładu), niezbędne elementy dyplomu dr i hab., wysokość opłat za dyplom, sposób ogłaszania przez ministra informacji o nadanych stopniach naukowych [dr i hab. oraz prof.]; stworzenia ogólnopolskiej  bazy wykazu osób posiadających stopień dr i hab. oraz prof., zasady dostępu do tych wykazów [Ministrowi, Przewodniczącemu CK,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RGNiSW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PKA, Prezesowi PAN oraz rektorom i dyrektorom samodzielnych Instytutów Naukowo-Badawczych].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7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92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prawne funkcjonowania nauki określają: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08520" y="836712"/>
            <a:ext cx="9433048" cy="59058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Ministra Nauki i Szkolnictwa Wyższego z 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października 2014 r</a:t>
            </a: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zmianie ustawy z 27 lipca 2005 r. Prawo                 o szkolnictwie  wyższym [oraz niektórych innych ustaw w tym ustawy z 14 marca 2003 r. o stopniach naukowych i tytule naukowym […] z 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lipca 2014 r</a:t>
            </a:r>
            <a:r>
              <a:rPr lang="pl-PL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Ministra Nauki i Szkolnictwa Wyższego w sprawie szczegółowego trybu i warunków przeprowadzania czynności w przewodach doktorskich, w postępowaniu habilitacyjnym oraz w postępowaniu             o nadanie tytułu profesora z 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września 2011 r.</a:t>
            </a:r>
          </a:p>
          <a:p>
            <a:pPr marL="514350" indent="-514350">
              <a:buAutoNum type="arabicPeriod"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stopniach naukowych i tytule naukowym oraz stopniach i tytule w zakresie sztuki z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marca 2003 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2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260648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DOKTORAT – zmiany</a:t>
            </a:r>
          </a:p>
          <a:p>
            <a:pPr algn="ctr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Warunkiem otwarcia przewodu jest złożenie wniosku o wszczęcie przewodu do kierownika jednostki wraz z:</a:t>
            </a:r>
          </a:p>
          <a:p>
            <a:pPr marL="457200" indent="-457200" algn="ctr">
              <a:buAutoNum type="arabicPeriod"/>
            </a:pPr>
            <a:endParaRPr lang="pl-P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-oryginałem/poświadczoną kopią dokumentu stwierdzającego posiadanie tytułu  magistra, </a:t>
            </a: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-proponowanym tematem i koncepcją rozprawy doktorskiej,</a:t>
            </a: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-wykazem prac naukowych, wraz z zapisem i dokumentacją ich publicznej prezentacji oraz informacją o działalności popularyzującej naukę,</a:t>
            </a: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-informacją o przebiegu przewodu doktorskiego, jeśli kandydat ubiegał wcześniej się o nadanie stopnia doktora. </a:t>
            </a:r>
          </a:p>
          <a:p>
            <a:pPr lvl="1"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6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6632"/>
            <a:ext cx="9252520" cy="6624736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 </a:t>
            </a:r>
            <a:r>
              <a:rPr lang="pl-PL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szczególnych </a:t>
            </a:r>
            <a:r>
              <a:rPr lang="pl-PL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przypadkach stopień doktora może być nadany osobie, która jest : </a:t>
            </a:r>
          </a:p>
          <a:p>
            <a:pPr marL="457200" lvl="1" indent="0" algn="just">
              <a:buNone/>
            </a:pP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absolwentem studiów I stopnia posiadającym tytuł zawodowy licencjata, inżyniera lub równorzędny,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studentem,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 ukończył III r. jednolitych studiów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magisterskich</a:t>
            </a:r>
          </a:p>
          <a:p>
            <a:pPr marL="457200" lvl="1" indent="0" algn="just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jest jednocześnie beneficjentem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„Diamentowy Grant”.</a:t>
            </a:r>
          </a:p>
          <a:p>
            <a:pPr marL="457200" lvl="1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wniosku o wszczęcie przewodu należy dołączyć poświadczoną kopię dokumentu potwierdzającego posiadanie tytułu licencjata, inżyniera lub zaświadczenie o ukończeniu III r. studiów jednolitych magisterskich, poświadczoną przez jednostkę kopię dokumentu potwierdzającego uzyskanie „Diamentowego Grantu” oraz opinię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opiekuna naukowego potwierdzającą wysoką jakość prac badawczych prowadzonych przez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kandydata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wysoki stopień zaawansowania tych prac.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[zm. art.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13a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1]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3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4180"/>
            <a:ext cx="9144000" cy="6957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Kandydat wraz z wnioskiem o wszczęcie przewodu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doktorskiego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przedstawić certyfikat potwierdzający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znajomość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nowożytnego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obcego.</a:t>
            </a:r>
          </a:p>
          <a:p>
            <a:pPr marL="0" indent="0" algn="just">
              <a:buNone/>
            </a:pPr>
            <a:r>
              <a:rPr lang="pl-PL" sz="2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 3 rozporządzenia ]</a:t>
            </a:r>
          </a:p>
          <a:p>
            <a:pPr marL="0" indent="0" algn="just">
              <a:buNone/>
            </a:pPr>
            <a:endParaRPr lang="pl-PL" sz="4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[Wykaz certyfikatów zawiera załącznik nr 1 do Rozporządzenia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Ministra Nauki i Szkolnictwa Wyższego z 22 września 2011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sprawie szczegółowego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trybu i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warunków przeprowadzania czynności w przewodach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doktorskich,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habilitacyjnym oraz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postępowaniu o nadanie tytułu profesora z 22 września 2011 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3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0" y="-171400"/>
            <a:ext cx="9144000" cy="171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Wykaz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 naukowych stanowiących warunek otwarcia przewodu może mieć </a:t>
            </a: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postać:</a:t>
            </a:r>
          </a:p>
          <a:p>
            <a:pPr marL="457200" lvl="1" indent="0" algn="just">
              <a:buNone/>
            </a:pPr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-wydanej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przyjętej do druku publikacji naukowej w formie książki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lvl="1" indent="0" algn="just">
              <a:buNone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</a:p>
          <a:p>
            <a:pPr marL="457200" lvl="1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 najmniej jednej publikacji w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recenzowanym czasopiśmie naukowym [z wykazu Ministerstwa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</a:p>
          <a:p>
            <a:pPr marL="457200" lvl="1" indent="0" algn="just">
              <a:buNone/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</a:t>
            </a:r>
          </a:p>
          <a:p>
            <a:pPr marL="457200" lvl="1" indent="0" algn="just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 jednej publikacji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recenzowanych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materiałach z międzynarodowej 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konferencji 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naukowej. </a:t>
            </a:r>
          </a:p>
          <a:p>
            <a:pPr marL="457200" lvl="1" indent="0" algn="just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l-PL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zm. brzmienia art. 11 ust. </a:t>
            </a:r>
            <a:r>
              <a:rPr lang="pl-PL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ustawy]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1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 przewodach doktorskich powołuje się co najmniej dwóch recenzentów spośród osób</a:t>
            </a:r>
          </a:p>
          <a:p>
            <a:pPr marL="0" indent="0">
              <a:buNone/>
            </a:pP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zatrudnionych w szkole wyższej lub  jednostce organizacyjnej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innej niż ta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której pracownikiem jest osoba ubiegająca się o nadanie stopnia doktora                   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niebędących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członkami rady jednostki organizacyjnej przeprowadzającej przewód.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342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6034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l-PL" sz="2400" b="1" dirty="0" smtClean="0"/>
          </a:p>
          <a:p>
            <a:pPr marL="457200" lvl="1" indent="0" algn="just">
              <a:buNone/>
            </a:pP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Streszczenia rozpraw doktorskich                         i recenzje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podlegające zamieszczeniu na stronie internetowej przekazuje się niezwłocznie po ich złożeniu do Centralnej Komisji ds. Stopni i Tytułów w celu opublikowania w Biuletynie Informacji Publicznej.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l-PL" sz="2400" b="1" dirty="0" smtClean="0"/>
          </a:p>
          <a:p>
            <a:pPr marL="457200" lvl="1" indent="0">
              <a:buNone/>
            </a:pPr>
            <a:endParaRPr lang="pl-PL" sz="2400" b="1" dirty="0"/>
          </a:p>
          <a:p>
            <a:pPr marL="457200" lvl="1" indent="0">
              <a:buNone/>
            </a:pPr>
            <a:r>
              <a:rPr lang="pl-PL" sz="2400" b="1" dirty="0" smtClean="0"/>
              <a:t>[zm. brzmienia art</a:t>
            </a:r>
            <a:r>
              <a:rPr lang="pl-PL" sz="2400" b="1" dirty="0"/>
              <a:t>. 13 ust</a:t>
            </a:r>
            <a:r>
              <a:rPr lang="pl-PL" sz="2400" b="1" dirty="0" smtClean="0"/>
              <a:t>. 8</a:t>
            </a:r>
            <a:r>
              <a:rPr lang="pl-PL" sz="2400" b="1" dirty="0"/>
              <a:t>] 	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2494573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i="1" dirty="0"/>
              <a:t> 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1278-1707-482E-A94B-7D37AC65D425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0" y="620688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Przewody doktorskie mogą być przygotowane</a:t>
            </a: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endParaRPr lang="pl-P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 ramach jednej dyscypliny naukowej,</a:t>
            </a:r>
          </a:p>
          <a:p>
            <a:pPr lvl="1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ramach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więcej niż jednej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dyscypliny </a:t>
            </a: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naukowej (interdyscyplinarne).</a:t>
            </a:r>
          </a:p>
          <a:p>
            <a:pPr lvl="1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[art.14a ust.1i 2 ]</a:t>
            </a:r>
          </a:p>
          <a:p>
            <a:pPr lvl="1"/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7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1242</Words>
  <Application>Microsoft Office PowerPoint</Application>
  <PresentationFormat>Pokaz na ekranie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Sprawy nauki w znowelizowanej ustawie Prawo o szkolnictwie wyższym  z 11 lipca 2014 r. </vt:lpstr>
      <vt:lpstr>Podstawy prawne funkcjonowania nauki określają:</vt:lpstr>
      <vt:lpstr>Prezentacja programu PowerPoint</vt:lpstr>
      <vt:lpstr>Prezentacja programu PowerPoint</vt:lpstr>
      <vt:lpstr> 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 Habilitacja-zmiany </vt:lpstr>
      <vt:lpstr>Habilitacja-zmiany </vt:lpstr>
      <vt:lpstr>Habilitacja-zmiany </vt:lpstr>
      <vt:lpstr>Profesura - zmiany</vt:lpstr>
      <vt:lpstr>Prezentacja programu PowerPoint</vt:lpstr>
      <vt:lpstr>Prezentacja programu PowerPoint</vt:lpstr>
      <vt:lpstr>Regulacje ministerialne i CKdsSiT</vt:lpstr>
      <vt:lpstr>Dziękuję za uwagę</vt:lpstr>
    </vt:vector>
  </TitlesOfParts>
  <Company>Uniwersytet Gdanski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identyfikacji zdolności systemu motywacyjnego do kreowania zachowań oczekiwanych przez pracodawcę</dc:title>
  <dc:creator>Karolina Machelska</dc:creator>
  <cp:lastModifiedBy>Ania</cp:lastModifiedBy>
  <cp:revision>79</cp:revision>
  <dcterms:created xsi:type="dcterms:W3CDTF">2013-05-10T11:15:23Z</dcterms:created>
  <dcterms:modified xsi:type="dcterms:W3CDTF">2014-10-19T21:22:27Z</dcterms:modified>
</cp:coreProperties>
</file>