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4" r:id="rId3"/>
    <p:sldId id="263" r:id="rId4"/>
    <p:sldId id="257" r:id="rId5"/>
    <p:sldId id="265" r:id="rId6"/>
    <p:sldId id="266" r:id="rId7"/>
    <p:sldId id="260" r:id="rId8"/>
    <p:sldId id="261" r:id="rId9"/>
    <p:sldId id="267" r:id="rId10"/>
    <p:sldId id="262" r:id="rId11"/>
  </p:sldIdLst>
  <p:sldSz cx="9144000" cy="6858000" type="screen4x3"/>
  <p:notesSz cx="6669088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6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B9AAF-B852-49D0-99F4-793381E34A42}" type="datetimeFigureOut">
              <a:rPr lang="pl-PL" smtClean="0"/>
              <a:pPr/>
              <a:t>2013-11-19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CA92-E634-41C1-A2AC-8097FCF2DA8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331236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Minimalne wymagania przy zatrudnianiu nauczycieli akademickich </a:t>
            </a:r>
            <a:br>
              <a:rPr lang="pl-PL" b="1" dirty="0" smtClean="0"/>
            </a:br>
            <a:r>
              <a:rPr lang="pl-PL" b="1" dirty="0" smtClean="0"/>
              <a:t>na poszczególnych stanowiskach </a:t>
            </a:r>
            <a:br>
              <a:rPr lang="pl-PL" b="1" dirty="0" smtClean="0"/>
            </a:br>
            <a:r>
              <a:rPr lang="pl-PL" b="1" dirty="0" smtClean="0"/>
              <a:t>na wydziałach UWM oraz w jednostkach międzywydziałowych </a:t>
            </a:r>
            <a:endParaRPr lang="pl-PL" b="1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4863480" y="5800328"/>
            <a:ext cx="4280520" cy="1057672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660232" y="0"/>
            <a:ext cx="248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PROJEKT POPRAWIONY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151180"/>
            <a:ext cx="896448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 wniosek dziekana poparty</a:t>
            </a:r>
            <a:r>
              <a:rPr kumimoji="0" lang="pl-PL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opinią </a:t>
            </a:r>
            <a:r>
              <a:rPr kumimoji="0" lang="pl-PL" sz="2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rady wydziału</a:t>
            </a:r>
            <a:r>
              <a:rPr kumimoji="0" lang="pl-PL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Rektor przy podejmowaniu decyzji o zatrudnieniu ma prawo odejść od minimalnych wymagań w następujących przypadkach: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4013" marR="0" lvl="0" indent="-35401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przy pierwszym zatrudnieniu,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4013" marR="0" lvl="0" indent="-35401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przy tworzeniu nowych jednostek  organizacyjnych,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4013" marR="0" lvl="0" indent="-35401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 celu utrzymaniu minimum kadrowego na kierunkach studiów,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4013" marR="0" lvl="0" indent="-35401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 celu utrzymaniu uprawnień akademickich.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dirty="0" smtClean="0"/>
              <a:t>Skład zespołu opracowującego: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824536"/>
          </a:xfrm>
        </p:spPr>
        <p:txBody>
          <a:bodyPr>
            <a:noAutofit/>
          </a:bodyPr>
          <a:lstStyle/>
          <a:p>
            <a:r>
              <a:rPr lang="pl-PL" sz="2400" dirty="0" smtClean="0"/>
              <a:t>prof. dr hab. Grzegorz </a:t>
            </a:r>
            <a:r>
              <a:rPr lang="pl-PL" sz="2400" dirty="0" err="1" smtClean="0"/>
              <a:t>Białuński</a:t>
            </a:r>
            <a:endParaRPr lang="pl-PL" sz="2400" dirty="0" smtClean="0"/>
          </a:p>
          <a:p>
            <a:r>
              <a:rPr lang="pl-PL" sz="2400" dirty="0" smtClean="0"/>
              <a:t>prof. dr hab. Jarosław Całka, prof. zw.</a:t>
            </a:r>
          </a:p>
          <a:p>
            <a:r>
              <a:rPr lang="pl-PL" sz="2400" dirty="0" smtClean="0"/>
              <a:t>dr hab. Honorata Cybula, prof. UWM  (wymagania dla Wydz. Sztuki)</a:t>
            </a:r>
          </a:p>
          <a:p>
            <a:r>
              <a:rPr lang="pl-PL" sz="2400" dirty="0" smtClean="0"/>
              <a:t>dr hab. n. med. Jerzy Gielecki, prof. UWM</a:t>
            </a:r>
          </a:p>
          <a:p>
            <a:r>
              <a:rPr lang="pl-PL" sz="2400" dirty="0" smtClean="0"/>
              <a:t>dr Danuta Konieczna (wymagania dla stanowisk w Bibliotece)</a:t>
            </a:r>
          </a:p>
          <a:p>
            <a:r>
              <a:rPr lang="pl-PL" sz="2400" dirty="0" smtClean="0"/>
              <a:t>dr hab. Henryk </a:t>
            </a:r>
            <a:r>
              <a:rPr lang="pl-PL" sz="2400" dirty="0" err="1" smtClean="0"/>
              <a:t>Mizerek</a:t>
            </a:r>
            <a:r>
              <a:rPr lang="pl-PL" sz="2400" dirty="0" smtClean="0"/>
              <a:t>, prof. UWM</a:t>
            </a:r>
          </a:p>
          <a:p>
            <a:r>
              <a:rPr lang="pl-PL" sz="2400" dirty="0" smtClean="0"/>
              <a:t>mgr Maria Siemionek</a:t>
            </a:r>
          </a:p>
          <a:p>
            <a:r>
              <a:rPr lang="pl-PL" sz="2400" dirty="0" smtClean="0"/>
              <a:t>dr hab. Andrzej Szmyt, prof. UWM</a:t>
            </a:r>
          </a:p>
          <a:p>
            <a:r>
              <a:rPr lang="pl-PL" sz="2400" dirty="0" smtClean="0"/>
              <a:t>dr inż. Zbigniew Warzocha</a:t>
            </a:r>
          </a:p>
          <a:p>
            <a:r>
              <a:rPr lang="pl-PL" sz="2400" dirty="0" smtClean="0"/>
              <a:t>prof. dr hab. Zbigniew Wieczorek</a:t>
            </a:r>
          </a:p>
          <a:p>
            <a:r>
              <a:rPr lang="pl-PL" sz="2400" dirty="0" smtClean="0"/>
              <a:t>dr hab. inż. Radosław Wiśniewski, prof. UWM</a:t>
            </a:r>
            <a:endParaRPr 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79512" y="6093296"/>
            <a:ext cx="4397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sekretarz:  mgr inż. Joanna </a:t>
            </a:r>
            <a:r>
              <a:rPr lang="pl-PL" sz="2400" dirty="0" err="1" smtClean="0"/>
              <a:t>Kardaś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276872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UCHWAŁA </a:t>
            </a:r>
            <a:r>
              <a:rPr lang="pl-PL" sz="3600" b="1" dirty="0" smtClean="0">
                <a:latin typeface="+mn-lt"/>
              </a:rPr>
              <a:t>nr</a:t>
            </a:r>
            <a:r>
              <a:rPr lang="pl-PL" sz="3600" b="1" dirty="0" smtClean="0"/>
              <a:t>  118 Senatu Uniwersytetu Warmińsko-Mazurskiego w Olsztynie</a:t>
            </a:r>
            <a:br>
              <a:rPr lang="pl-PL" sz="3600" b="1" dirty="0" smtClean="0"/>
            </a:br>
            <a:r>
              <a:rPr lang="pl-PL" sz="3600" b="1" dirty="0" smtClean="0"/>
              <a:t>z dnia 25 stycznia 2013 roku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b="1" dirty="0" smtClean="0"/>
              <a:t>w sprawie polityki kadrowej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492896"/>
            <a:ext cx="8964488" cy="4365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dirty="0" smtClean="0"/>
              <a:t>§ 1</a:t>
            </a:r>
          </a:p>
          <a:p>
            <a:pPr marL="0" indent="0">
              <a:buNone/>
            </a:pPr>
            <a:r>
              <a:rPr lang="pl-PL" dirty="0" smtClean="0"/>
              <a:t>W celu realizacji strategicznych zadań Uniwersytetu w zakresie polityki kadrowej przyjmuje się następujące działania:</a:t>
            </a:r>
          </a:p>
          <a:p>
            <a:pPr>
              <a:buNone/>
            </a:pPr>
            <a:r>
              <a:rPr lang="pl-PL" dirty="0" smtClean="0"/>
              <a:t>1) określenie zasad i kryteriów zatrudniania na stanowiskach nauczycieli akademickich na poszczególnych wydziałach i zatwierdzenie ich przez Senat; (…)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70504371"/>
              </p:ext>
            </p:extLst>
          </p:nvPr>
        </p:nvGraphicFramePr>
        <p:xfrm>
          <a:off x="0" y="0"/>
          <a:ext cx="9108504" cy="6563159"/>
        </p:xfrm>
        <a:graphic>
          <a:graphicData uri="http://schemas.openxmlformats.org/drawingml/2006/table">
            <a:tbl>
              <a:tblPr/>
              <a:tblGrid>
                <a:gridCol w="1296000"/>
                <a:gridCol w="1296000"/>
                <a:gridCol w="2160000"/>
                <a:gridCol w="2124000"/>
                <a:gridCol w="2232504"/>
              </a:tblGrid>
              <a:tr h="555019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/>
                          <a:ea typeface="Calibri"/>
                          <a:cs typeface="Times New Roman"/>
                        </a:rPr>
                        <a:t>OBSZAR NAUK O ŻYCIU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Arial"/>
                          <a:ea typeface="Calibri"/>
                          <a:cs typeface="Times New Roman"/>
                        </a:rPr>
                        <a:t>Wydziały: </a:t>
                      </a: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BZ; </a:t>
                      </a:r>
                      <a:r>
                        <a:rPr lang="pl-PL" sz="1600" dirty="0" err="1" smtClean="0">
                          <a:latin typeface="Arial"/>
                          <a:ea typeface="Calibri"/>
                          <a:cs typeface="Times New Roman"/>
                        </a:rPr>
                        <a:t>BiB</a:t>
                      </a: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pl-PL" sz="1600" dirty="0" err="1" smtClean="0">
                          <a:latin typeface="Arial"/>
                          <a:ea typeface="Calibri"/>
                          <a:cs typeface="Times New Roman"/>
                        </a:rPr>
                        <a:t>KŚiR</a:t>
                      </a: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; MW; NM; </a:t>
                      </a:r>
                      <a:r>
                        <a:rPr lang="pl-PL" sz="1600" dirty="0" err="1" smtClean="0">
                          <a:latin typeface="Arial"/>
                          <a:ea typeface="Calibri"/>
                          <a:cs typeface="Times New Roman"/>
                        </a:rPr>
                        <a:t>NoŻ</a:t>
                      </a: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pl-PL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600" dirty="0" err="1" smtClean="0">
                          <a:latin typeface="Arial"/>
                          <a:ea typeface="Calibri"/>
                          <a:cs typeface="Times New Roman"/>
                        </a:rPr>
                        <a:t>NoŚ</a:t>
                      </a: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008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ASYSTENTA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ADIUNKTA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PROF. NADZW.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/>
                          <a:ea typeface="Calibri"/>
                          <a:cs typeface="Times New Roman"/>
                        </a:rPr>
                        <a:t>(na 5-lat)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. NADZW.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przedłużenie </a:t>
                      </a:r>
                      <a:r>
                        <a:rPr lang="pl-PL" sz="1200" dirty="0" smtClean="0">
                          <a:latin typeface="Arial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1200" dirty="0">
                          <a:latin typeface="Arial"/>
                          <a:ea typeface="Calibri"/>
                          <a:cs typeface="Times New Roman"/>
                        </a:rPr>
                        <a:t>czas </a:t>
                      </a:r>
                      <a:r>
                        <a:rPr lang="pl-PL" sz="1200" dirty="0" smtClean="0">
                          <a:latin typeface="Arial"/>
                          <a:ea typeface="Calibri"/>
                          <a:cs typeface="Times New Roman"/>
                        </a:rPr>
                        <a:t>nieokreślony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PROFESORA ZWYCZAJNEGO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stopień </a:t>
                      </a:r>
                      <a:r>
                        <a:rPr lang="pl-PL" sz="1400" b="1" dirty="0" err="1" smtClean="0">
                          <a:latin typeface="Arial"/>
                          <a:ea typeface="Calibri"/>
                          <a:cs typeface="Times New Roman"/>
                        </a:rPr>
                        <a:t>dr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lub równorzędny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stopień </a:t>
                      </a:r>
                      <a:r>
                        <a:rPr lang="pl-PL" sz="1400" b="1" dirty="0" err="1" smtClean="0">
                          <a:latin typeface="Arial"/>
                          <a:ea typeface="Calibri"/>
                          <a:cs typeface="Times New Roman"/>
                        </a:rPr>
                        <a:t>dr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. hab.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lub równorzędny</a:t>
                      </a:r>
                      <a:endParaRPr lang="pl-PL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5 lat na 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stanowisku </a:t>
                      </a: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prof. </a:t>
                      </a:r>
                      <a:r>
                        <a:rPr lang="pl-PL" sz="1400" b="1" dirty="0" err="1">
                          <a:latin typeface="Arial"/>
                          <a:ea typeface="Calibri"/>
                          <a:cs typeface="Times New Roman"/>
                        </a:rPr>
                        <a:t>nadzw</a:t>
                      </a: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tytuł profesora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1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 tytułem </a:t>
                      </a:r>
                      <a:r>
                        <a:rPr lang="pl-PL" sz="1300" dirty="0" err="1">
                          <a:latin typeface="Arial"/>
                          <a:ea typeface="Calibri"/>
                          <a:cs typeface="Times New Roman"/>
                        </a:rPr>
                        <a:t>zawod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mgr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– wg wymagań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konkursu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3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ze stopniem 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doktora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 pkt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; 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. w czasopismach z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IF;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zdobytych jako pierwszy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autor.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60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b="0" baseline="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po uzyskaniu stopnia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doktora);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 pkt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w czasopismach z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IF; 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 pkt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zdobytych jako pierwszy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autor.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nie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mniej niż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 pkt</a:t>
                      </a:r>
                      <a:r>
                        <a:rPr lang="pl-PL" sz="13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po wszczęciu postępowania 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uzyskanie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stopnia doktora hab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.);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150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w czasopismach z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IF;  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150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zdobytych jako pierwszy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autor;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pełnienie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funkcji:</a:t>
                      </a:r>
                      <a:r>
                        <a:rPr lang="pl-PL" sz="13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opiekuna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 najmniej jednej</a:t>
                      </a:r>
                      <a:r>
                        <a:rPr lang="pl-PL" sz="1300" b="1" baseline="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osoby 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przygotowującej rozprawę doktorską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lub promotora pomocniczego;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kierownik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lub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wykonawca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1-go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zewnętrznego projektu badawczego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innego albo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złożone  pozytywnie ocenione zewnętrzne projekty badawcze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300" b="1" dirty="0" smtClean="0">
                          <a:latin typeface="Arial"/>
                          <a:ea typeface="Calibri"/>
                          <a:cs typeface="Times New Roman"/>
                        </a:rPr>
                        <a:t> uzyskanie 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tytułu </a:t>
                      </a:r>
                      <a:r>
                        <a:rPr lang="pl-PL" sz="1300" b="1" dirty="0" smtClean="0">
                          <a:latin typeface="Arial"/>
                          <a:ea typeface="Calibri"/>
                          <a:cs typeface="Times New Roman"/>
                        </a:rPr>
                        <a:t>prof.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lub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350 pkt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po ostatnim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awansie);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175 pkt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w czasopismach z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IF;  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pełnienie funkcji opiekuna lub promotora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 najmniej drugiej </a:t>
                      </a:r>
                      <a:r>
                        <a:rPr lang="pl-PL" sz="13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osoby 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przygotowującej rozprawę doktorską;</a:t>
                      </a:r>
                      <a:endParaRPr lang="pl-PL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kierownik lub wykonawca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2-go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zewnętrznego projektu badawczego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innego albo</a:t>
                      </a:r>
                      <a:r>
                        <a:rPr lang="pl-PL" sz="13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4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złożone  pozytywnie ocenione zewnętrzne projekty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badawcze lub inne.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500 pkt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po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wszczęciu postępowania o uzyskanie tytułu profesora);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250 pkt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w czasopismach z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IF;  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po uzyskaniu tytułu profesora pełnienie funkcji promotora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 najmniej jednej </a:t>
                      </a:r>
                      <a:r>
                        <a:rPr lang="pl-PL" sz="13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osoby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rzygotowującej rozprawę doktorską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300" i="1" dirty="0" smtClean="0">
                          <a:latin typeface="Arial"/>
                          <a:ea typeface="Calibri"/>
                          <a:cs typeface="Times New Roman"/>
                        </a:rPr>
                        <a:t>(obowiązuje do 2018 r.)</a:t>
                      </a:r>
                      <a:r>
                        <a:rPr lang="pl-PL" sz="1300" b="1" i="1" dirty="0" smtClean="0">
                          <a:latin typeface="Arial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kierownik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1-go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zewnętrznego projektu badawczego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innego albo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złożonych  pozytywnie ocenionych zewnętrznych projektów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badawczych lub innych.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8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b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0" indent="-952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- pozytywna ocena w obszarze działalności dydaktycznej i organizacyjnej wraz z popularyzatorską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1"/>
          <a:ext cx="9108504" cy="6837780"/>
        </p:xfrm>
        <a:graphic>
          <a:graphicData uri="http://schemas.openxmlformats.org/drawingml/2006/table">
            <a:tbl>
              <a:tblPr/>
              <a:tblGrid>
                <a:gridCol w="1187624"/>
                <a:gridCol w="1404376"/>
                <a:gridCol w="2268032"/>
                <a:gridCol w="2015968"/>
                <a:gridCol w="2232504"/>
              </a:tblGrid>
              <a:tr h="555019">
                <a:tc gridSpan="5">
                  <a:txBody>
                    <a:bodyPr/>
                    <a:lstStyle/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OBSZAR NAUK ŚCISŁYCH I INŻYNIERSKICH</a:t>
                      </a:r>
                      <a:endParaRPr lang="pl-PL" sz="16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Wydziały: </a:t>
                      </a:r>
                      <a:r>
                        <a:rPr lang="pl-PL" sz="16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GiGP</a:t>
                      </a: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  <a:r>
                        <a:rPr lang="pl-PL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pl-PL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MiI</a:t>
                      </a:r>
                      <a:r>
                        <a:rPr lang="pl-PL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NT</a:t>
                      </a: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pl-PL" sz="1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008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ASYSTENTA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ADIUNKTA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PROF. NADZW.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/>
                          <a:ea typeface="Calibri"/>
                          <a:cs typeface="Times New Roman"/>
                        </a:rPr>
                        <a:t>(na 5-lat)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. NADZW.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przedłużenie </a:t>
                      </a:r>
                      <a:r>
                        <a:rPr lang="pl-PL" sz="1200" dirty="0" smtClean="0">
                          <a:latin typeface="Arial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1200" dirty="0">
                          <a:latin typeface="Arial"/>
                          <a:ea typeface="Calibri"/>
                          <a:cs typeface="Times New Roman"/>
                        </a:rPr>
                        <a:t>czas </a:t>
                      </a:r>
                      <a:r>
                        <a:rPr lang="pl-PL" sz="1200" dirty="0" smtClean="0">
                          <a:latin typeface="Arial"/>
                          <a:ea typeface="Calibri"/>
                          <a:cs typeface="Times New Roman"/>
                        </a:rPr>
                        <a:t>nieokreślony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PROFESORA ZWYCZAJNEGO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97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stopień </a:t>
                      </a:r>
                      <a:r>
                        <a:rPr lang="pl-PL" sz="1400" b="1" dirty="0" err="1" smtClean="0">
                          <a:latin typeface="Arial"/>
                          <a:ea typeface="Calibri"/>
                          <a:cs typeface="Times New Roman"/>
                        </a:rPr>
                        <a:t>dr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lub równorzędny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stopień </a:t>
                      </a:r>
                      <a:r>
                        <a:rPr lang="pl-PL" sz="1400" b="1" dirty="0" err="1" smtClean="0">
                          <a:latin typeface="Arial"/>
                          <a:ea typeface="Calibri"/>
                          <a:cs typeface="Times New Roman"/>
                        </a:rPr>
                        <a:t>dr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. hab.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lub równorzędny</a:t>
                      </a:r>
                      <a:endParaRPr lang="pl-PL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5 lat na 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stanowisku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pl-PL" sz="1400" b="1" dirty="0" err="1">
                          <a:latin typeface="Arial"/>
                          <a:ea typeface="Calibri"/>
                          <a:cs typeface="Times New Roman"/>
                        </a:rPr>
                        <a:t>nadzw</a:t>
                      </a: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tytuł profesora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1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 tytułem </a:t>
                      </a:r>
                      <a:r>
                        <a:rPr lang="pl-PL" sz="1300" dirty="0" err="1">
                          <a:latin typeface="Arial"/>
                          <a:ea typeface="Calibri"/>
                          <a:cs typeface="Times New Roman"/>
                        </a:rPr>
                        <a:t>zawod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mgr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– wg wymagań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konkursu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3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ze stopniem 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doktora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 pkt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 pkt.</a:t>
                      </a:r>
                      <a:r>
                        <a:rPr lang="pl-PL" sz="1300" b="0" baseline="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po uzyskaniu stopnia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doktora);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publikacja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w czasopiśmie z IF;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zdobytych jako pierwszy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autor </a:t>
                      </a:r>
                      <a:r>
                        <a:rPr lang="pl-PL" sz="1300" i="1" dirty="0" smtClean="0">
                          <a:latin typeface="Arial"/>
                          <a:ea typeface="Calibri"/>
                        </a:rPr>
                        <a:t>(obowiązuje od 2018 r.).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nie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mniej niż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35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</a:t>
                      </a:r>
                      <a:r>
                        <a:rPr lang="pl-PL" sz="13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po wszczęciu postępowania 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uzyskanie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stopnia doktora hab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.);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</a:t>
                      </a:r>
                      <a:r>
                        <a:rPr lang="pl-PL" sz="130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</a:rPr>
                        <a:t>publikacja w czasopiśmie z IF po uzyskaniu stopnia dr. hab</a:t>
                      </a:r>
                      <a:r>
                        <a:rPr lang="pl-PL" sz="1400" dirty="0" smtClean="0">
                          <a:latin typeface="Arial"/>
                          <a:ea typeface="Calibri"/>
                        </a:rPr>
                        <a:t>.;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100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zdobytych jako pierwszy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autor </a:t>
                      </a:r>
                      <a:r>
                        <a:rPr lang="pl-PL" sz="1300" i="1" dirty="0" smtClean="0">
                          <a:latin typeface="Arial"/>
                          <a:ea typeface="Calibri"/>
                        </a:rPr>
                        <a:t>(obowiązuje od 2018 r.);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pełnienie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funkcji:</a:t>
                      </a:r>
                      <a:r>
                        <a:rPr lang="pl-PL" sz="13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opiekuna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 najmniej jednej</a:t>
                      </a:r>
                      <a:r>
                        <a:rPr lang="pl-PL" sz="1300" b="1" baseline="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osoby 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przygotowującej rozprawę doktorską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lub promotora pomocniczego;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kierownik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lub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wykonawca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1-go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zewnętrznego projektu badawczego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innego albo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złożone  pozytywnie ocenione zewnętrzne projekty badawcze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300" b="1" dirty="0" smtClean="0">
                          <a:latin typeface="Arial"/>
                          <a:ea typeface="Calibri"/>
                          <a:cs typeface="Times New Roman"/>
                        </a:rPr>
                        <a:t> uzyskanie 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tytułu </a:t>
                      </a:r>
                      <a:r>
                        <a:rPr lang="pl-PL" sz="1300" b="1" dirty="0" smtClean="0">
                          <a:latin typeface="Arial"/>
                          <a:ea typeface="Calibri"/>
                          <a:cs typeface="Times New Roman"/>
                        </a:rPr>
                        <a:t>prof.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lub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235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35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po ostatnim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awansie);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</a:t>
                      </a:r>
                      <a:r>
                        <a:rPr lang="pl-PL" sz="130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</a:rPr>
                        <a:t>publikacja w czasopiśmie z IF po ostatnim awansie;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pełnienie funkcji opiekuna lub promotora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 najmniej drugiej </a:t>
                      </a:r>
                      <a:r>
                        <a:rPr lang="pl-PL" sz="13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osoby 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przygotowującej rozprawę doktorską;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pl-PL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kierownik lub wykonawca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2-go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zewnętrznego projektu badawczego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innego albo</a:t>
                      </a:r>
                      <a:r>
                        <a:rPr lang="pl-PL" sz="13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4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złożone  pozytywnie ocenione zewnętrzne projekty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badawcze lub inne.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po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wszczęciu postępowania o uzyskanie tytułu profesora);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min.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</a:t>
                      </a:r>
                      <a:r>
                        <a:rPr lang="pl-PL" sz="130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</a:rPr>
                        <a:t>publikacja w czasopiśmie z IF po uzyskaniu tytułu profesora;</a:t>
                      </a:r>
                      <a:endParaRPr lang="pl-PL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po uzyskaniu tytułu profesora pełnienie funkcji promotora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 najmniej jednej </a:t>
                      </a:r>
                      <a:r>
                        <a:rPr lang="pl-PL" sz="13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osoby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rzygotowującej rozprawę doktorską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300" i="1" dirty="0" smtClean="0">
                          <a:latin typeface="Arial"/>
                          <a:ea typeface="Calibri"/>
                          <a:cs typeface="Times New Roman"/>
                        </a:rPr>
                        <a:t>(obowiązuje do 2018 r.)</a:t>
                      </a:r>
                      <a:r>
                        <a:rPr lang="pl-PL" sz="1300" b="1" i="1" dirty="0" smtClean="0">
                          <a:latin typeface="Arial"/>
                          <a:ea typeface="Calibri"/>
                          <a:cs typeface="Times New Roman"/>
                        </a:rPr>
                        <a:t>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kierownik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1-go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zewnętrznego projektu badawczego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innego albo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złożonych  pozytywnie ocenionych zewnętrznych projektów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badawczych lub innych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8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b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0" indent="-952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- pozytywna ocena w obszarze działalności dydaktycznej i organizacyjnej wraz z popularyzatorską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258979"/>
              </p:ext>
            </p:extLst>
          </p:nvPr>
        </p:nvGraphicFramePr>
        <p:xfrm>
          <a:off x="0" y="1"/>
          <a:ext cx="9108504" cy="6857994"/>
        </p:xfrm>
        <a:graphic>
          <a:graphicData uri="http://schemas.openxmlformats.org/drawingml/2006/table">
            <a:tbl>
              <a:tblPr/>
              <a:tblGrid>
                <a:gridCol w="1296000"/>
                <a:gridCol w="1296000"/>
                <a:gridCol w="2268032"/>
                <a:gridCol w="2015968"/>
                <a:gridCol w="2232504"/>
              </a:tblGrid>
              <a:tr h="522346">
                <a:tc gridSpan="5">
                  <a:txBody>
                    <a:bodyPr/>
                    <a:lstStyle/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OBSZAR NAUK HUMANISTYCZNYCH I SPOŁECZNYCH </a:t>
                      </a:r>
                      <a:endParaRPr lang="pl-PL" sz="16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Wydziały: Hum.; NE;  NS; </a:t>
                      </a:r>
                      <a:r>
                        <a:rPr lang="pl-PL" sz="16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PiA</a:t>
                      </a: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</a:t>
                      </a:r>
                      <a:r>
                        <a:rPr lang="pl-PL" sz="16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Teol</a:t>
                      </a: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pl-PL" sz="1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654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ASYSTENTA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ADIUNKTA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PROF. NADZW.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/>
                          <a:ea typeface="Calibri"/>
                          <a:cs typeface="Times New Roman"/>
                        </a:rPr>
                        <a:t>(na 5-lat)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. NADZW.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przedłużenie </a:t>
                      </a:r>
                      <a:r>
                        <a:rPr lang="pl-PL" sz="1200" dirty="0" smtClean="0">
                          <a:latin typeface="Arial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1200" dirty="0">
                          <a:latin typeface="Arial"/>
                          <a:ea typeface="Calibri"/>
                          <a:cs typeface="Times New Roman"/>
                        </a:rPr>
                        <a:t>czas </a:t>
                      </a:r>
                      <a:r>
                        <a:rPr lang="pl-PL" sz="1200" dirty="0" smtClean="0">
                          <a:latin typeface="Arial"/>
                          <a:ea typeface="Calibri"/>
                          <a:cs typeface="Times New Roman"/>
                        </a:rPr>
                        <a:t>nieokreślony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PROFESORA ZWYCZAJNEGO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stopień </a:t>
                      </a:r>
                      <a:r>
                        <a:rPr lang="pl-PL" sz="1400" b="1" dirty="0" err="1" smtClean="0">
                          <a:latin typeface="Arial"/>
                          <a:ea typeface="Calibri"/>
                          <a:cs typeface="Times New Roman"/>
                        </a:rPr>
                        <a:t>dr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lub równorzędny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stopień </a:t>
                      </a:r>
                      <a:r>
                        <a:rPr lang="pl-PL" sz="1400" b="1" dirty="0" err="1" smtClean="0">
                          <a:latin typeface="Arial"/>
                          <a:ea typeface="Calibri"/>
                          <a:cs typeface="Times New Roman"/>
                        </a:rPr>
                        <a:t>dr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. hab.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lub równorzędny</a:t>
                      </a:r>
                      <a:endParaRPr lang="pl-PL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5 lat na 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stanowisku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pl-PL" sz="1400" b="1" dirty="0" err="1">
                          <a:latin typeface="Arial"/>
                          <a:ea typeface="Calibri"/>
                          <a:cs typeface="Times New Roman"/>
                        </a:rPr>
                        <a:t>nadzw</a:t>
                      </a: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tytuł profesora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6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 tytułem </a:t>
                      </a:r>
                      <a:r>
                        <a:rPr lang="pl-PL" sz="1300" dirty="0" err="1">
                          <a:latin typeface="Arial"/>
                          <a:ea typeface="Calibri"/>
                          <a:cs typeface="Times New Roman"/>
                        </a:rPr>
                        <a:t>zawod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mgr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– wg wymagań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konkursu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3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ze stopniem 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doktora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 pkt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nie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mniej niż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 pkt.</a:t>
                      </a:r>
                      <a:r>
                        <a:rPr lang="pl-PL" sz="1300" b="0" baseline="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po uzyskaniu stopnia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doktora);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zdobytych jako pierwszy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autor </a:t>
                      </a:r>
                      <a:r>
                        <a:rPr lang="pl-PL" sz="1300" i="1" dirty="0" smtClean="0">
                          <a:latin typeface="Arial"/>
                          <a:ea typeface="Calibri"/>
                        </a:rPr>
                        <a:t>(obowiązuje od 2018 r.).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nie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mniej niż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</a:t>
                      </a:r>
                      <a:r>
                        <a:rPr lang="pl-PL" sz="13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po wszczęciu postępowania 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uzyskanie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stopnia doktora hab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.);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</a:t>
                      </a:r>
                      <a:r>
                        <a:rPr lang="pl-PL" sz="130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</a:rPr>
                        <a:t>publikacja w czasopiśmie z IF lub z listy ERIH lub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 </a:t>
                      </a:r>
                      <a:r>
                        <a:rPr lang="pl-PL" sz="13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</a:rPr>
                        <a:t>monografia</a:t>
                      </a:r>
                      <a:r>
                        <a:rPr lang="pl-PL" sz="1300" dirty="0" smtClean="0">
                          <a:latin typeface="Arial"/>
                          <a:ea typeface="Calibri"/>
                        </a:rPr>
                        <a:t> po uzyskaniu stopnia dr. hab</a:t>
                      </a:r>
                      <a:r>
                        <a:rPr lang="pl-PL" sz="1400" dirty="0" smtClean="0">
                          <a:latin typeface="Arial"/>
                          <a:ea typeface="Calibri"/>
                        </a:rPr>
                        <a:t>.;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75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zdobytych jako pierwszy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autor </a:t>
                      </a:r>
                      <a:r>
                        <a:rPr lang="pl-PL" sz="1300" i="1" dirty="0" smtClean="0">
                          <a:latin typeface="Arial"/>
                          <a:ea typeface="Calibri"/>
                        </a:rPr>
                        <a:t>(obowiązuje od 2018 r.);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pełnienie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funkcji:</a:t>
                      </a:r>
                      <a:r>
                        <a:rPr lang="pl-PL" sz="13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opiekuna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 najmniej jednej</a:t>
                      </a:r>
                      <a:r>
                        <a:rPr lang="pl-PL" sz="1300" b="1" baseline="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osoby 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przygotowującej rozprawę doktorską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lub promotora pomocniczego;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kierownik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lub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wykonawca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1-go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zewnętrznego projektu badawczego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innego albo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złożone  pozytywnie ocenione zewnętrzne projekty badawcze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300" b="1" dirty="0" smtClean="0">
                          <a:latin typeface="Arial"/>
                          <a:ea typeface="Calibri"/>
                          <a:cs typeface="Times New Roman"/>
                        </a:rPr>
                        <a:t> uzyskanie 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tytułu </a:t>
                      </a:r>
                      <a:r>
                        <a:rPr lang="pl-PL" sz="1300" b="1" dirty="0" smtClean="0">
                          <a:latin typeface="Arial"/>
                          <a:ea typeface="Calibri"/>
                          <a:cs typeface="Times New Roman"/>
                        </a:rPr>
                        <a:t>prof.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lub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po ostatnim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awansie);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</a:t>
                      </a:r>
                      <a:r>
                        <a:rPr lang="pl-PL" sz="130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</a:rPr>
                        <a:t>publikacja w czasopiśmie z IF lub z listy ERIH lub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 </a:t>
                      </a:r>
                      <a:r>
                        <a:rPr lang="pl-PL" sz="13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</a:rPr>
                        <a:t>monografia</a:t>
                      </a:r>
                      <a:r>
                        <a:rPr lang="pl-PL" sz="1300" dirty="0" smtClean="0">
                          <a:latin typeface="Arial"/>
                          <a:ea typeface="Calibri"/>
                        </a:rPr>
                        <a:t> po ostatnim awansie;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pełnienie funkcji opiekuna lub promotora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 najmniej drugiej </a:t>
                      </a:r>
                      <a:r>
                        <a:rPr lang="pl-PL" sz="13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osoby 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przygotowującej rozprawę doktorską;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pl-PL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kierownik lub wykonawca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2-go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zewnętrznego projektu badawczego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innego albo</a:t>
                      </a:r>
                      <a:r>
                        <a:rPr lang="pl-PL" sz="13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4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złożone  pozytywnie ocenione zewnętrzne projekty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badawcze lub inne.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nie mniej niż</a:t>
                      </a:r>
                      <a:r>
                        <a:rPr lang="pl-PL" sz="1300" b="1" dirty="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 err="1" smtClean="0">
                          <a:latin typeface="Arial"/>
                          <a:ea typeface="Calibri"/>
                          <a:cs typeface="Times New Roman"/>
                        </a:rPr>
                        <a:t>MNiSW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(w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tym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pkt.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po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wszczęciu postępowania o uzyskanie tytułu profesora);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min.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</a:t>
                      </a:r>
                      <a:r>
                        <a:rPr lang="pl-PL" sz="130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</a:rPr>
                        <a:t>publikacja w czasopiśmie z IF lub z listy ERIH lub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 </a:t>
                      </a:r>
                      <a:r>
                        <a:rPr lang="pl-PL" sz="13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</a:rPr>
                        <a:t>monografia</a:t>
                      </a:r>
                      <a:r>
                        <a:rPr lang="pl-PL" sz="1300" b="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</a:rPr>
                        <a:t> </a:t>
                      </a:r>
                      <a:r>
                        <a:rPr lang="pl-PL" sz="1300" dirty="0" smtClean="0">
                          <a:latin typeface="Arial"/>
                          <a:ea typeface="Calibri"/>
                        </a:rPr>
                        <a:t>po uzyskaniu tytułu profesora;</a:t>
                      </a:r>
                      <a:endParaRPr lang="pl-PL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- po uzyskaniu tytułu profesora pełnienie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funkcji promotora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najmniej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jednej </a:t>
                      </a:r>
                      <a:r>
                        <a:rPr lang="pl-PL" sz="1300" b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osoby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rzygotowującej rozprawę doktorską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300" i="1" dirty="0" smtClean="0"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pl-PL" sz="1300" i="1" dirty="0">
                          <a:latin typeface="Arial"/>
                          <a:ea typeface="Calibri"/>
                          <a:cs typeface="Times New Roman"/>
                        </a:rPr>
                        <a:t>obowiązuje do </a:t>
                      </a:r>
                      <a:r>
                        <a:rPr lang="pl-PL" sz="1300" i="1" dirty="0" smtClean="0">
                          <a:latin typeface="Arial"/>
                          <a:ea typeface="Calibri"/>
                          <a:cs typeface="Times New Roman"/>
                        </a:rPr>
                        <a:t>2018 r.)</a:t>
                      </a:r>
                      <a:r>
                        <a:rPr lang="pl-PL" sz="1300" b="1" i="1" dirty="0">
                          <a:latin typeface="Arial"/>
                          <a:ea typeface="Calibri"/>
                          <a:cs typeface="Times New Roman"/>
                        </a:rPr>
                        <a:t>;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-8572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- kierownik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1-go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 zewnętrznego projektu badawczego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lub innego albo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pl-PL" sz="1300" dirty="0">
                          <a:latin typeface="Arial"/>
                          <a:ea typeface="Calibri"/>
                          <a:cs typeface="Times New Roman"/>
                        </a:rPr>
                        <a:t>złożonych  pozytywnie ocenionych zewnętrznych projektów </a:t>
                      </a:r>
                      <a:r>
                        <a:rPr lang="pl-PL" sz="1300" dirty="0" smtClean="0">
                          <a:latin typeface="Arial"/>
                          <a:ea typeface="Calibri"/>
                          <a:cs typeface="Times New Roman"/>
                        </a:rPr>
                        <a:t>badawczych lub innych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b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0" indent="-952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- pozytywna ocena w obszarze działalności dydaktycznej i organizacyjnej wraz z popularyzatorską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4554771"/>
              </p:ext>
            </p:extLst>
          </p:nvPr>
        </p:nvGraphicFramePr>
        <p:xfrm>
          <a:off x="0" y="0"/>
          <a:ext cx="9143999" cy="6797112"/>
        </p:xfrm>
        <a:graphic>
          <a:graphicData uri="http://schemas.openxmlformats.org/drawingml/2006/table">
            <a:tbl>
              <a:tblPr/>
              <a:tblGrid>
                <a:gridCol w="988017"/>
                <a:gridCol w="1166419"/>
                <a:gridCol w="1756669"/>
                <a:gridCol w="2488615"/>
                <a:gridCol w="2744279"/>
              </a:tblGrid>
              <a:tr h="49392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OBSZAR NAUK O SZTUCE I TWÓRCZOŚCI ARTYSTYCZNEJ </a:t>
                      </a:r>
                      <a:endParaRPr lang="pl-PL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Wydział Sztuki</a:t>
                      </a:r>
                      <a:endParaRPr lang="pl-PL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75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ASYSTENTA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ADIUNKTA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PROF. NADZW.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/>
                          <a:ea typeface="Calibri"/>
                          <a:cs typeface="Times New Roman"/>
                        </a:rPr>
                        <a:t>(na 5-lat)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. NADZW.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/>
                          <a:ea typeface="Calibri"/>
                          <a:cs typeface="Times New Roman"/>
                        </a:rPr>
                        <a:t>przedłużenie </a:t>
                      </a:r>
                      <a:r>
                        <a:rPr lang="pl-PL" sz="1200" dirty="0" smtClean="0">
                          <a:latin typeface="Arial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1200" dirty="0">
                          <a:latin typeface="Arial"/>
                          <a:ea typeface="Calibri"/>
                          <a:cs typeface="Times New Roman"/>
                        </a:rPr>
                        <a:t>czas </a:t>
                      </a:r>
                      <a:r>
                        <a:rPr lang="pl-PL" sz="1200" dirty="0" smtClean="0">
                          <a:latin typeface="Arial"/>
                          <a:ea typeface="Calibri"/>
                          <a:cs typeface="Times New Roman"/>
                        </a:rPr>
                        <a:t>nieokreślony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/>
                          <a:ea typeface="Calibri"/>
                          <a:cs typeface="Times New Roman"/>
                        </a:rPr>
                        <a:t>PROFESORA ZWYCZAJNEGO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2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stopień </a:t>
                      </a:r>
                      <a:r>
                        <a:rPr lang="pl-PL" sz="1400" b="1" dirty="0" err="1" smtClean="0">
                          <a:latin typeface="Arial"/>
                          <a:ea typeface="Calibri"/>
                          <a:cs typeface="Times New Roman"/>
                        </a:rPr>
                        <a:t>dr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lub równorzędny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stopień </a:t>
                      </a:r>
                      <a:r>
                        <a:rPr lang="pl-PL" sz="1400" b="1" dirty="0" err="1" smtClean="0">
                          <a:latin typeface="Arial"/>
                          <a:ea typeface="Calibri"/>
                          <a:cs typeface="Times New Roman"/>
                        </a:rPr>
                        <a:t>dr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. hab.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lub równorzędny</a:t>
                      </a:r>
                      <a:endParaRPr lang="pl-PL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5 lat na </a:t>
                      </a: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stanowisku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Arial"/>
                          <a:ea typeface="Calibri"/>
                          <a:cs typeface="Times New Roman"/>
                        </a:rPr>
                        <a:t>prof</a:t>
                      </a: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pl-PL" sz="1400" b="1" dirty="0" err="1">
                          <a:latin typeface="Arial"/>
                          <a:ea typeface="Calibri"/>
                          <a:cs typeface="Times New Roman"/>
                        </a:rPr>
                        <a:t>nadzw</a:t>
                      </a: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Calibri"/>
                          <a:cs typeface="Times New Roman"/>
                        </a:rPr>
                        <a:t>tytuł profesora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586"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 tytułem </a:t>
                      </a:r>
                      <a:r>
                        <a:rPr lang="pl-PL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zawod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mgr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</a:p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nie mniej niż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pkt.</a:t>
                      </a:r>
                      <a:r>
                        <a:rPr lang="pl-PL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MNiSW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wg wymagań konkursu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nie mniej niż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70 pkt.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MNiSW</a:t>
                      </a:r>
                      <a:r>
                        <a:rPr lang="pl-PL" sz="1200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tym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pkt.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 uzyskaniu stopnia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doktora -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najmniej 3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koncerty symfoniczne, wokalno-</a:t>
                      </a:r>
                      <a:r>
                        <a:rPr lang="pl-PL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instru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mentalne,</a:t>
                      </a:r>
                      <a:r>
                        <a:rPr lang="pl-PL" sz="1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chóralne</a:t>
                      </a:r>
                      <a:r>
                        <a:rPr lang="pl-PL" sz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premierowe wystawy plastyczne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najmniej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6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recitali muzycznych lub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udziałów w zbiorowych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wystawach). 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nie mniej niż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160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pkt.</a:t>
                      </a:r>
                      <a:r>
                        <a:rPr lang="pl-PL" sz="1200" b="0" baseline="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MNiSW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(w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tym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pkt.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wszczęciu postępowania  o uzyskanie stopnia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doktora hab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najmniej 4 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koncerty symfoniczne, wokalno– instrumentalne, chóralne</a:t>
                      </a:r>
                      <a:r>
                        <a:rPr lang="pl-PL" sz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premierowe wystawy plastyczne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najmniej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8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recitali muzycznych lub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udziałów w zbiorowych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wystawach);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złożony pozytywnie oceniony zewnętrzny projekt badawczy lub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inny albo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tytuł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laureata międzynarodowego bądź prestiżowego polskiego konkursu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artystycznego.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uzyskanie tytułu </a:t>
                      </a: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prof.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nie mniej niż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230 pkt.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MNiSW</a:t>
                      </a:r>
                      <a:r>
                        <a:rPr lang="pl-PL" sz="1200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tym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 pkt.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 ostatnim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awansie</a:t>
                      </a:r>
                      <a:r>
                        <a:rPr lang="pl-PL" sz="1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-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najmniej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4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koncerty symfoniczne, wokalno– instrumentalne, chóralne</a:t>
                      </a:r>
                      <a:r>
                        <a:rPr lang="pl-PL" sz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premierowe wystawy plastyczne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najmniej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recitali muzycznych lub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udziałów w zbiorowych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wystawach);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pełnienie funkcji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recenzenta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lub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promotora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najmniej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jednej osoby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przygotowującej rozprawę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doktorską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jurora prestiżowego festiwalu, konkursu, wystawy</a:t>
                      </a:r>
                    </a:p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kierownik lub wykonawca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1-go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zewnętrznego projektu badawczego lub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złożone pozytywnie ocenione zewnętrzne projekty badawcze lub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inne albo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tytuły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laureata międzynarodowego bądź prestiżowego polskiego konkursu artystycznego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nie mniej niż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330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pkt.</a:t>
                      </a:r>
                      <a:r>
                        <a:rPr lang="pl-PL" sz="1200" b="0" baseline="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MNiSW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(w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tym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pkt.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 wszczęciu postęp. o uzyskanie tytułu profesora -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najmniej</a:t>
                      </a:r>
                      <a:r>
                        <a:rPr lang="pl-PL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jedno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prawykonanie utworu muzycznego,</a:t>
                      </a:r>
                      <a:r>
                        <a:rPr lang="pl-PL" sz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najmniej 5</a:t>
                      </a:r>
                      <a:r>
                        <a:rPr lang="pl-P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koncertów symfonicznych, wokalno –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instrumentalnych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chóralnych</a:t>
                      </a:r>
                      <a:r>
                        <a:rPr lang="pl-PL" sz="1200" dirty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r>
                        <a:rPr lang="pl-PL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premierowych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wystaw plastycznych lub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najmniej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recitali muzycznych lub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udziałów w zbiorowych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wystawach);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pełnienie funkcji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promotora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najmniej jednej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osoby przygotowującej rozprawę doktorską</a:t>
                      </a:r>
                      <a:r>
                        <a:rPr lang="pl-PL" sz="1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jurora prestiżowego festiwalu, konkursu,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wystawy;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kierownik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1-go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zewnętrznego projektu badawczego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lub innego  lub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2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złożone pozytywnie ocenione zewnętrzne projekty badawcze lub </a:t>
                      </a: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inne albo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2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tytuły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laureata międzynarodowego bądź prestiżowego polskiego konkursu artystycznego 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- pozytywna ocena w obszarze działalności dydaktycznej i organizacyjnej wraz z popularyzatorską</a:t>
                      </a:r>
                      <a:endParaRPr lang="pl-PL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124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Arial"/>
                          <a:ea typeface="Calibri"/>
                        </a:rPr>
                        <a:t>Kandydat na stanowisko z obszaru nauk o sztuce wg kryteriów obszaru nauk humanistycznych i społecznych</a:t>
                      </a:r>
                      <a:endParaRPr lang="pl-PL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6" marR="23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7484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Kryteria  zatrudniania nauczycieli akademickich na poszczeg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lnych stanowiskach w SJO i </a:t>
            </a: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SWFiS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764704"/>
          <a:ext cx="9144000" cy="5987681"/>
        </p:xfrm>
        <a:graphic>
          <a:graphicData uri="http://schemas.openxmlformats.org/drawingml/2006/table">
            <a:tbl>
              <a:tblPr/>
              <a:tblGrid>
                <a:gridCol w="2195736"/>
                <a:gridCol w="3600400"/>
                <a:gridCol w="3347864"/>
              </a:tblGrid>
              <a:tr h="2422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LEKTOR/INSTRUKTOR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WYKŁADOWCA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STARSZY WYKŁADOWCA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SJO</a:t>
                      </a: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SJO</a:t>
                      </a: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SJO</a:t>
                      </a: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299"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tytuł </a:t>
                      </a: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magistra filologii lub lingwistyki stosowanej ze specjalnością nauczycielską lub ukończonym kursem 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pedagogicznym;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ocena </a:t>
                      </a: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 dyplomie 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min. 4,0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345" marR="23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minimum 7 letni okres pracy na stanowisku lektora 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minimum 8 letni okres pracy dydaktycznej dla kandydatów spoza 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UWM;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udokumentowany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udział w min. 4 (w tym 1 czynnie)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konferencjach, warsztatach lub seminariach 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przygotowywanie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3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autorskich programów nauczania  i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publikacji 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naukowej;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pozytywna ocena okresowa</a:t>
                      </a:r>
                    </a:p>
                  </a:txBody>
                  <a:tcPr marL="23345" marR="23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minimum 5 letni staż na stanowisku wykładowcy lub uzyskanie stopnia naukowego doktora nauk humanistycznych </a:t>
                      </a: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lub 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społecznych;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udokumentowany 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czynny udział w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3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konferencjach, warsztatach lub 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seminariach; 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przygotowywanie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6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autorskich programów nauczania  i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publikacji 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naukowych;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pozytywna ocena okresowa </a:t>
                      </a:r>
                    </a:p>
                  </a:txBody>
                  <a:tcPr marL="23345" marR="23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SWFiS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345" marR="23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SWFiS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345" marR="23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SWFiS</a:t>
                      </a:r>
                    </a:p>
                  </a:txBody>
                  <a:tcPr marL="23345" marR="23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442"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tytuł magistra wychowania fizycznego ze specjalnością nauczycielską lub ukończonym kursem 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pedagogicznym;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uprawnienia instruktorskie wybranej dyscypliny sportowej wydane przez Ministerstwo Sportu i 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Turystyki;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według wymagań konkursu zgodnie ze Statutem UWM</a:t>
                      </a:r>
                    </a:p>
                  </a:txBody>
                  <a:tcPr marL="23345" marR="23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 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minimum </a:t>
                      </a: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letni okres pracy na stanowisku  instruktora w </a:t>
                      </a:r>
                      <a:r>
                        <a:rPr lang="pl-PL" sz="13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SWFiS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UWM;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minimum 8 letni okres pracy dydaktycznej dla kandydatów spoza Uniwersytetu Warmińsko- 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Mazurskiego;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udokumentowany 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udział w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4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 tym 1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czynnie) 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konferencjach, warsztatach lub seminariach </a:t>
                      </a: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przygotowywanie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3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autorskich programów nauczania  i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publikacji naukowej lub </a:t>
                      </a: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uprawnienia trenera II klasy, dodatkowe uprawnienia instruktorskie, uprawnienia sędziowskie, 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rehabilitacyjne;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pozytywna ocena okresowa</a:t>
                      </a:r>
                    </a:p>
                  </a:txBody>
                  <a:tcPr marL="23345" marR="23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minimum 5 letni staż na stanowisku wykładowcy lub uzyskanie stopnia naukowego doktora nauk o kulturze fizycznej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lub wybitne osiągnięcia organizatorskie lub popularyzatorskie (np. sportowe)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udokumentowany 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czynny udział w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</a:t>
                      </a:r>
                      <a:r>
                        <a:rPr lang="pl-PL" sz="13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konferencjach, warsztatach lub </a:t>
                      </a:r>
                      <a:r>
                        <a:rPr lang="pl-PL" sz="13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seminariach; 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przygotowywanie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min. 6</a:t>
                      </a:r>
                      <a:r>
                        <a:rPr lang="pl-PL" sz="13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autorskich programów nauczania i </a:t>
                      </a: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publikacji naukowych lub </a:t>
                      </a: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uprawnienia trenera I klasy, trenera II klasy, dodatkowe uprawnienia instruktorskie, uprawnienia sędziowskie, </a:t>
                      </a:r>
                      <a:r>
                        <a:rPr lang="pl-PL" sz="13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rehabilitacyjne;</a:t>
                      </a:r>
                      <a:endParaRPr lang="pl-PL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5250" indent="-952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pl-PL" sz="13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pozytywna ocena okresowa </a:t>
                      </a:r>
                    </a:p>
                  </a:txBody>
                  <a:tcPr marL="23345" marR="23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3600" dirty="0" smtClean="0"/>
              <a:t>Jeśli autorami publikacji są dwie osoby i w publikacji znajduje się informacja, że udział autorów jest </a:t>
            </a:r>
            <a:r>
              <a:rPr lang="pl-PL" sz="3600" dirty="0" err="1" smtClean="0"/>
              <a:t>równocenny</a:t>
            </a:r>
            <a:r>
              <a:rPr lang="pl-PL" sz="3600" dirty="0" smtClean="0"/>
              <a:t>, drugi autor będzie traktowany tak samo jak pierwszy.  </a:t>
            </a:r>
          </a:p>
          <a:p>
            <a:pPr lvl="0"/>
            <a:r>
              <a:rPr lang="pl-PL" sz="3600" dirty="0" smtClean="0"/>
              <a:t>Przez </a:t>
            </a:r>
            <a:r>
              <a:rPr lang="pl-PL" sz="3600" dirty="0">
                <a:solidFill>
                  <a:srgbClr val="FF0000"/>
                </a:solidFill>
              </a:rPr>
              <a:t>2 lata </a:t>
            </a:r>
            <a:r>
              <a:rPr lang="pl-PL" sz="3600" dirty="0"/>
              <a:t>od wejścia w życie uchwały </a:t>
            </a:r>
            <a:r>
              <a:rPr lang="pl-PL" sz="3600" dirty="0" smtClean="0"/>
              <a:t>przy przedłużeniu zatrudnienia na stanowisku profesora nadzwyczajnego na czas nieokreślony obowiązują dotychczasowe kryteria wydziałowe. </a:t>
            </a:r>
          </a:p>
          <a:p>
            <a:pPr lvl="0"/>
            <a:r>
              <a:rPr lang="pl-PL" sz="3600" dirty="0" smtClean="0"/>
              <a:t>W stosunku do kandydatów na stanowiska z innego obszaru niż obszar, w którym znajduje się wydział, można stosować wymagania odpowiednie do obszaru dla tego stanowiska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2258</Words>
  <Application>Microsoft Office PowerPoint</Application>
  <PresentationFormat>Pokaz na ekranie (4:3)</PresentationFormat>
  <Paragraphs>215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Minimalne wymagania przy zatrudnianiu nauczycieli akademickich  na poszczególnych stanowiskach  na wydziałach UWM oraz w jednostkach międzywydziałowych </vt:lpstr>
      <vt:lpstr>Skład zespołu opracowującego:</vt:lpstr>
      <vt:lpstr>UCHWAŁA nr  118 Senatu Uniwersytetu Warmińsko-Mazurskiego w Olsztynie z dnia 25 stycznia 2013 roku w sprawie polityki kadrowej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 zatrudniania nauczycieli akademickich na poszczególnych stanowiskach</dc:title>
  <dc:creator>Zbyszek4</dc:creator>
  <cp:lastModifiedBy>Janusz</cp:lastModifiedBy>
  <cp:revision>17</cp:revision>
  <dcterms:created xsi:type="dcterms:W3CDTF">2013-10-15T21:52:06Z</dcterms:created>
  <dcterms:modified xsi:type="dcterms:W3CDTF">2013-11-19T07:06:35Z</dcterms:modified>
</cp:coreProperties>
</file>