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>
        <p:scale>
          <a:sx n="75" d="100"/>
          <a:sy n="75" d="100"/>
        </p:scale>
        <p:origin x="1412" y="5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jpe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jpeg"/><Relationship Id="rId14" Type="http://schemas.openxmlformats.org/officeDocument/2006/relationships/image" Target="../media/image1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76AA253-5948-89E8-465B-C0119AA50F4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9401" y="1122363"/>
            <a:ext cx="11497732" cy="124073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err="1"/>
              <a:t>Title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1B664EA-C7CF-3204-6DC4-5CCE0A27AF9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79401" y="2419379"/>
            <a:ext cx="11497732" cy="173182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 err="1"/>
              <a:t>Authors</a:t>
            </a:r>
            <a:endParaRPr lang="pl-PL" dirty="0"/>
          </a:p>
          <a:p>
            <a:r>
              <a:rPr lang="pl-PL" dirty="0" err="1"/>
              <a:t>Affiliations</a:t>
            </a:r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BF1F5CEE-52FA-A850-CB2B-1E2B2EB925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990" y="26549623"/>
            <a:ext cx="2716093" cy="2718385"/>
          </a:xfrm>
          <a:prstGeom prst="rect">
            <a:avLst/>
          </a:prstGeom>
        </p:spPr>
      </p:pic>
      <p:sp>
        <p:nvSpPr>
          <p:cNvPr id="8" name="Rectangle 73">
            <a:extLst>
              <a:ext uri="{FF2B5EF4-FFF2-40B4-BE49-F238E27FC236}">
                <a16:creationId xmlns:a16="http://schemas.microsoft.com/office/drawing/2014/main" id="{837DDAC6-01BF-A229-C92A-876E182FE12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-14371906"/>
            <a:ext cx="348664" cy="1859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2614" tIns="86307" rIns="172614" bIns="86307" anchor="ctr">
            <a:spAutoFit/>
          </a:bodyPr>
          <a:lstStyle>
            <a:lvl1pPr defTabSz="2949575">
              <a:spcBef>
                <a:spcPct val="20000"/>
              </a:spcBef>
              <a:buFont typeface="Arial" panose="020B0604020202020204" pitchFamily="34" charset="0"/>
              <a:buChar char="•"/>
              <a:defRPr sz="10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2949575">
              <a:spcBef>
                <a:spcPct val="20000"/>
              </a:spcBef>
              <a:buFont typeface="Arial" panose="020B0604020202020204" pitchFamily="34" charset="0"/>
              <a:buChar char="–"/>
              <a:defRPr sz="9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2949575">
              <a:spcBef>
                <a:spcPct val="20000"/>
              </a:spcBef>
              <a:buFont typeface="Arial" panose="020B0604020202020204" pitchFamily="34" charset="0"/>
              <a:buChar char="•"/>
              <a:defRPr sz="7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2949575">
              <a:spcBef>
                <a:spcPct val="20000"/>
              </a:spcBef>
              <a:buFont typeface="Arial" panose="020B0604020202020204" pitchFamily="34" charset="0"/>
              <a:buChar char="–"/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2949575">
              <a:spcBef>
                <a:spcPct val="20000"/>
              </a:spcBef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29495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29495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29495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29495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0949" dirty="0">
              <a:latin typeface="Arial" panose="020B0604020202020204" pitchFamily="34" charset="0"/>
            </a:endParaRPr>
          </a:p>
        </p:txBody>
      </p:sp>
      <p:sp>
        <p:nvSpPr>
          <p:cNvPr id="9" name="Prostokąt 31">
            <a:extLst>
              <a:ext uri="{FF2B5EF4-FFF2-40B4-BE49-F238E27FC236}">
                <a16:creationId xmlns:a16="http://schemas.microsoft.com/office/drawing/2014/main" id="{0B5BBF33-7A73-4EAC-618E-EC15583CA46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177401" y="-9244707"/>
            <a:ext cx="27594815" cy="2498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2614" tIns="86307" rIns="172614" bIns="86307">
            <a:spAutoFit/>
          </a:bodyPr>
          <a:lstStyle>
            <a:lvl1pPr defTabSz="2949575">
              <a:spcBef>
                <a:spcPct val="20000"/>
              </a:spcBef>
              <a:buFont typeface="Arial" panose="020B0604020202020204" pitchFamily="34" charset="0"/>
              <a:buChar char="•"/>
              <a:defRPr sz="10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2949575">
              <a:spcBef>
                <a:spcPct val="20000"/>
              </a:spcBef>
              <a:buFont typeface="Arial" panose="020B0604020202020204" pitchFamily="34" charset="0"/>
              <a:buChar char="–"/>
              <a:defRPr sz="9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2949575">
              <a:spcBef>
                <a:spcPct val="20000"/>
              </a:spcBef>
              <a:buFont typeface="Arial" panose="020B0604020202020204" pitchFamily="34" charset="0"/>
              <a:buChar char="•"/>
              <a:defRPr sz="7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2949575">
              <a:spcBef>
                <a:spcPct val="20000"/>
              </a:spcBef>
              <a:buFont typeface="Arial" panose="020B0604020202020204" pitchFamily="34" charset="0"/>
              <a:buChar char="–"/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2949575">
              <a:spcBef>
                <a:spcPct val="20000"/>
              </a:spcBef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29495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29495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29495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29495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pl-PL" sz="6041" b="1" dirty="0">
                <a:latin typeface="Arial" panose="020B0604020202020204" pitchFamily="34" charset="0"/>
              </a:rPr>
              <a:t>Name</a:t>
            </a:r>
            <a:r>
              <a:rPr lang="pl-PL" altLang="pl-PL" sz="6041" b="1" dirty="0">
                <a:latin typeface="Arial" panose="020B0604020202020204" pitchFamily="34" charset="0"/>
              </a:rPr>
              <a:t>, </a:t>
            </a:r>
            <a:r>
              <a:rPr lang="en-GB" altLang="pl-PL" sz="6041" b="1" dirty="0">
                <a:latin typeface="Arial" panose="020B0604020202020204" pitchFamily="34" charset="0"/>
              </a:rPr>
              <a:t>Surname</a:t>
            </a:r>
            <a:r>
              <a:rPr lang="pl-PL" altLang="pl-PL" sz="6041" b="1" dirty="0">
                <a:latin typeface="Arial" panose="020B0604020202020204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pl-PL" sz="4531" i="1" dirty="0">
                <a:latin typeface="Arial" panose="020B0604020202020204" pitchFamily="34" charset="0"/>
              </a:rPr>
              <a:t>Affiliation</a:t>
            </a:r>
            <a:endParaRPr lang="pl-PL" altLang="pl-PL" sz="4531" i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4531" dirty="0">
                <a:latin typeface="Arial" panose="020B0604020202020204" pitchFamily="34" charset="0"/>
              </a:rPr>
              <a:t>e-mail </a:t>
            </a:r>
            <a:r>
              <a:rPr lang="en-US" altLang="pl-PL" sz="4531" dirty="0">
                <a:latin typeface="Arial" panose="020B0604020202020204" pitchFamily="34" charset="0"/>
              </a:rPr>
              <a:t>address</a:t>
            </a:r>
            <a:endParaRPr lang="en-US" altLang="pl-PL" sz="1982" dirty="0">
              <a:latin typeface="Arial" panose="020B0604020202020204" pitchFamily="34" charset="0"/>
            </a:endParaRPr>
          </a:p>
        </p:txBody>
      </p:sp>
      <p:sp>
        <p:nvSpPr>
          <p:cNvPr id="15" name="pole tekstowe 32">
            <a:extLst>
              <a:ext uri="{FF2B5EF4-FFF2-40B4-BE49-F238E27FC236}">
                <a16:creationId xmlns:a16="http://schemas.microsoft.com/office/drawing/2014/main" id="{8BB9B9A8-A217-EA96-649B-B1B0B07CC15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343999" y="21757045"/>
            <a:ext cx="38062745" cy="1103913"/>
          </a:xfrm>
          <a:prstGeom prst="rect">
            <a:avLst/>
          </a:prstGeom>
          <a:noFill/>
          <a:ln>
            <a:noFill/>
          </a:ln>
        </p:spPr>
        <p:txBody>
          <a:bodyPr lIns="172614" tIns="86307" rIns="172614" bIns="86307">
            <a:spAutoFit/>
          </a:bodyPr>
          <a:lstStyle>
            <a:lvl1pPr defTabSz="2949575">
              <a:defRPr sz="8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25463" indent="-201613" defTabSz="2949575">
              <a:defRPr sz="8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8038" indent="-161925" defTabSz="2949575">
              <a:defRPr sz="8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31888" indent="-161925" defTabSz="2949575">
              <a:defRPr sz="8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54150" indent="-161925" defTabSz="2949575">
              <a:defRPr sz="8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911350" indent="-161925" defTabSz="2949575" fontAlgn="base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368550" indent="-161925" defTabSz="2949575" fontAlgn="base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825750" indent="-161925" defTabSz="2949575" fontAlgn="base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282950" indent="-161925" defTabSz="2949575" fontAlgn="base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pl-PL" altLang="pl-PL" sz="6041" b="1" dirty="0"/>
              <a:t>HONORARY AUSPICES</a:t>
            </a:r>
            <a:endParaRPr lang="pl-PL" altLang="pl-PL" sz="5286" b="1" dirty="0"/>
          </a:p>
        </p:txBody>
      </p:sp>
      <p:pic>
        <p:nvPicPr>
          <p:cNvPr id="16" name="Picture 6">
            <a:extLst>
              <a:ext uri="{FF2B5EF4-FFF2-40B4-BE49-F238E27FC236}">
                <a16:creationId xmlns:a16="http://schemas.microsoft.com/office/drawing/2014/main" id="{4E3815AF-451A-0709-6081-95F810041D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288" y="27310207"/>
            <a:ext cx="5448238" cy="1600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" name="Tabela 16">
            <a:extLst>
              <a:ext uri="{FF2B5EF4-FFF2-40B4-BE49-F238E27FC236}">
                <a16:creationId xmlns:a16="http://schemas.microsoft.com/office/drawing/2014/main" id="{4DAF935D-5571-3684-6D94-17A9EC09348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194699080"/>
              </p:ext>
            </p:extLst>
          </p:nvPr>
        </p:nvGraphicFramePr>
        <p:xfrm>
          <a:off x="1604218" y="25256003"/>
          <a:ext cx="36360625" cy="17837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4375">
                  <a:extLst>
                    <a:ext uri="{9D8B030D-6E8A-4147-A177-3AD203B41FA5}">
                      <a16:colId xmlns:a16="http://schemas.microsoft.com/office/drawing/2014/main" val="306491863"/>
                    </a:ext>
                  </a:extLst>
                </a:gridCol>
                <a:gridCol w="5194375">
                  <a:extLst>
                    <a:ext uri="{9D8B030D-6E8A-4147-A177-3AD203B41FA5}">
                      <a16:colId xmlns:a16="http://schemas.microsoft.com/office/drawing/2014/main" val="2850966835"/>
                    </a:ext>
                  </a:extLst>
                </a:gridCol>
                <a:gridCol w="5194375">
                  <a:extLst>
                    <a:ext uri="{9D8B030D-6E8A-4147-A177-3AD203B41FA5}">
                      <a16:colId xmlns:a16="http://schemas.microsoft.com/office/drawing/2014/main" val="450038705"/>
                    </a:ext>
                  </a:extLst>
                </a:gridCol>
                <a:gridCol w="5194375">
                  <a:extLst>
                    <a:ext uri="{9D8B030D-6E8A-4147-A177-3AD203B41FA5}">
                      <a16:colId xmlns:a16="http://schemas.microsoft.com/office/drawing/2014/main" val="2316547852"/>
                    </a:ext>
                  </a:extLst>
                </a:gridCol>
                <a:gridCol w="5194375">
                  <a:extLst>
                    <a:ext uri="{9D8B030D-6E8A-4147-A177-3AD203B41FA5}">
                      <a16:colId xmlns:a16="http://schemas.microsoft.com/office/drawing/2014/main" val="4060798967"/>
                    </a:ext>
                  </a:extLst>
                </a:gridCol>
                <a:gridCol w="5194375">
                  <a:extLst>
                    <a:ext uri="{9D8B030D-6E8A-4147-A177-3AD203B41FA5}">
                      <a16:colId xmlns:a16="http://schemas.microsoft.com/office/drawing/2014/main" val="2444313944"/>
                    </a:ext>
                  </a:extLst>
                </a:gridCol>
                <a:gridCol w="5194375">
                  <a:extLst>
                    <a:ext uri="{9D8B030D-6E8A-4147-A177-3AD203B41FA5}">
                      <a16:colId xmlns:a16="http://schemas.microsoft.com/office/drawing/2014/main" val="2328734973"/>
                    </a:ext>
                  </a:extLst>
                </a:gridCol>
              </a:tblGrid>
              <a:tr h="1783713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>
                          <a:solidFill>
                            <a:schemeClr val="tx1"/>
                          </a:solidFill>
                          <a:latin typeface="+mj-lt"/>
                        </a:rPr>
                        <a:t>The Voivod of Warmia and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latin typeface="+mj-lt"/>
                        </a:rPr>
                        <a:t>Mazury</a:t>
                      </a:r>
                      <a:endParaRPr lang="en-US" sz="2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en-US" sz="2600" b="0" dirty="0">
                          <a:solidFill>
                            <a:schemeClr val="tx1"/>
                          </a:solidFill>
                          <a:latin typeface="+mj-lt"/>
                        </a:rPr>
                        <a:t>Artur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latin typeface="+mj-lt"/>
                        </a:rPr>
                        <a:t>Chojecki</a:t>
                      </a:r>
                      <a:endParaRPr lang="en-US" sz="2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/>
                      <a:endParaRPr lang="pl-PL" sz="2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72617" marR="172617" marT="86309" marB="8630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600" b="0" dirty="0">
                          <a:solidFill>
                            <a:schemeClr val="tx1"/>
                          </a:solidFill>
                          <a:latin typeface="+mj-lt"/>
                        </a:rPr>
                        <a:t>The </a:t>
                      </a:r>
                      <a:r>
                        <a:rPr lang="pl-PL" sz="2600" b="0" dirty="0" err="1">
                          <a:solidFill>
                            <a:schemeClr val="tx1"/>
                          </a:solidFill>
                          <a:latin typeface="+mj-lt"/>
                        </a:rPr>
                        <a:t>Marshal</a:t>
                      </a:r>
                      <a:r>
                        <a:rPr lang="pl-PL" sz="2600" b="0" dirty="0">
                          <a:solidFill>
                            <a:schemeClr val="tx1"/>
                          </a:solidFill>
                          <a:latin typeface="+mj-lt"/>
                        </a:rPr>
                        <a:t> of the Warmińsko-Mazurskie </a:t>
                      </a:r>
                      <a:r>
                        <a:rPr lang="pl-PL" sz="2600" b="0" dirty="0" err="1">
                          <a:solidFill>
                            <a:schemeClr val="tx1"/>
                          </a:solidFill>
                          <a:latin typeface="+mj-lt"/>
                        </a:rPr>
                        <a:t>Voivodeship</a:t>
                      </a:r>
                      <a:endParaRPr lang="pl-PL" sz="2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pl-PL" sz="2600" b="0" dirty="0">
                          <a:solidFill>
                            <a:schemeClr val="tx1"/>
                          </a:solidFill>
                          <a:latin typeface="+mj-lt"/>
                        </a:rPr>
                        <a:t>Gustaw Marek Brzezin</a:t>
                      </a:r>
                    </a:p>
                    <a:p>
                      <a:pPr algn="ctr"/>
                      <a:endParaRPr lang="pl-PL" sz="2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72617" marR="172617" marT="86309" marB="8630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600" b="0" dirty="0">
                          <a:solidFill>
                            <a:schemeClr val="tx1"/>
                          </a:solidFill>
                          <a:latin typeface="+mj-lt"/>
                        </a:rPr>
                        <a:t>The </a:t>
                      </a:r>
                      <a:r>
                        <a:rPr lang="pl-PL" sz="2600" b="0" dirty="0" err="1">
                          <a:solidFill>
                            <a:schemeClr val="tx1"/>
                          </a:solidFill>
                          <a:latin typeface="+mj-lt"/>
                        </a:rPr>
                        <a:t>President</a:t>
                      </a:r>
                      <a:r>
                        <a:rPr lang="pl-PL" sz="2600" b="0" dirty="0">
                          <a:solidFill>
                            <a:schemeClr val="tx1"/>
                          </a:solidFill>
                          <a:latin typeface="+mj-lt"/>
                        </a:rPr>
                        <a:t> of Olsztyn</a:t>
                      </a:r>
                    </a:p>
                    <a:p>
                      <a:pPr algn="ctr"/>
                      <a:r>
                        <a:rPr lang="pl-PL" sz="2600" b="0" dirty="0">
                          <a:solidFill>
                            <a:schemeClr val="tx1"/>
                          </a:solidFill>
                          <a:latin typeface="+mj-lt"/>
                        </a:rPr>
                        <a:t>Piotr </a:t>
                      </a:r>
                      <a:r>
                        <a:rPr lang="pl-PL" sz="2600" b="0" dirty="0" err="1">
                          <a:solidFill>
                            <a:schemeClr val="tx1"/>
                          </a:solidFill>
                          <a:latin typeface="+mj-lt"/>
                        </a:rPr>
                        <a:t>Grzymowicz</a:t>
                      </a:r>
                      <a:r>
                        <a:rPr lang="pl-PL" sz="2600" b="0" dirty="0">
                          <a:solidFill>
                            <a:schemeClr val="tx1"/>
                          </a:solidFill>
                          <a:latin typeface="+mj-lt"/>
                        </a:rPr>
                        <a:t>, </a:t>
                      </a:r>
                      <a:r>
                        <a:rPr lang="pl-PL" sz="2600" b="0" dirty="0" err="1">
                          <a:solidFill>
                            <a:schemeClr val="tx1"/>
                          </a:solidFill>
                          <a:latin typeface="+mj-lt"/>
                        </a:rPr>
                        <a:t>PhD</a:t>
                      </a:r>
                      <a:endParaRPr lang="pl-PL" sz="2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/>
                      <a:endParaRPr lang="pl-PL" sz="2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72617" marR="172617" marT="86309" marB="8630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>
                          <a:solidFill>
                            <a:schemeClr val="tx1"/>
                          </a:solidFill>
                          <a:latin typeface="+mj-lt"/>
                        </a:rPr>
                        <a:t> The Rector of the University of Warmia and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latin typeface="+mj-lt"/>
                        </a:rPr>
                        <a:t>Mazury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latin typeface="+mj-lt"/>
                        </a:rPr>
                        <a:t> in Olsztyn</a:t>
                      </a:r>
                    </a:p>
                    <a:p>
                      <a:pPr algn="ctr"/>
                      <a:r>
                        <a:rPr lang="en-US" sz="2600" b="0" dirty="0">
                          <a:solidFill>
                            <a:schemeClr val="tx1"/>
                          </a:solidFill>
                          <a:latin typeface="+mj-lt"/>
                        </a:rPr>
                        <a:t>assoc. prof. Jerzy Andrzej</a:t>
                      </a:r>
                    </a:p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  <a:latin typeface="+mj-lt"/>
                        </a:rPr>
                        <a:t>Przyborowski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</a:p>
                  </a:txBody>
                  <a:tcPr marL="172617" marR="172617" marT="86309" marB="8630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>
                          <a:solidFill>
                            <a:schemeClr val="tx1"/>
                          </a:solidFill>
                          <a:latin typeface="+mj-lt"/>
                        </a:rPr>
                        <a:t>The Dean of the Faculty of Geoengineering</a:t>
                      </a:r>
                    </a:p>
                    <a:p>
                      <a:pPr algn="ctr"/>
                      <a:r>
                        <a:rPr lang="en-US" sz="2600" b="0" dirty="0">
                          <a:solidFill>
                            <a:schemeClr val="tx1"/>
                          </a:solidFill>
                          <a:latin typeface="+mj-lt"/>
                        </a:rPr>
                        <a:t>assoc. prof. Dariusz</a:t>
                      </a:r>
                    </a:p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  <a:latin typeface="+mj-lt"/>
                        </a:rPr>
                        <a:t>Popielarczyk</a:t>
                      </a:r>
                      <a:endParaRPr lang="en-US" sz="2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72617" marR="172617" marT="86309" marB="8630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>
                          <a:solidFill>
                            <a:schemeClr val="tx1"/>
                          </a:solidFill>
                          <a:latin typeface="+mj-lt"/>
                        </a:rPr>
                        <a:t>State Water Holding </a:t>
                      </a:r>
                      <a:endParaRPr lang="pl-PL" sz="2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en-US" sz="2600" b="0" dirty="0">
                          <a:solidFill>
                            <a:schemeClr val="tx1"/>
                          </a:solidFill>
                          <a:latin typeface="+mj-lt"/>
                        </a:rPr>
                        <a:t>Polish Waters</a:t>
                      </a:r>
                      <a:endParaRPr lang="pl-PL" sz="2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72617" marR="172617" marT="86309" marB="8630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600" b="0" dirty="0" err="1">
                          <a:solidFill>
                            <a:schemeClr val="tx1"/>
                          </a:solidFill>
                          <a:latin typeface="+mj-lt"/>
                        </a:rPr>
                        <a:t>County</a:t>
                      </a:r>
                      <a:r>
                        <a:rPr lang="pl-PL" sz="2600" b="0" dirty="0">
                          <a:solidFill>
                            <a:schemeClr val="tx1"/>
                          </a:solidFill>
                          <a:latin typeface="+mj-lt"/>
                        </a:rPr>
                        <a:t> Office </a:t>
                      </a:r>
                    </a:p>
                    <a:p>
                      <a:pPr algn="ctr"/>
                      <a:r>
                        <a:rPr lang="pl-PL" sz="2600" b="0" dirty="0">
                          <a:solidFill>
                            <a:schemeClr val="tx1"/>
                          </a:solidFill>
                          <a:latin typeface="+mj-lt"/>
                        </a:rPr>
                        <a:t>in Olsztyn</a:t>
                      </a:r>
                    </a:p>
                  </a:txBody>
                  <a:tcPr marL="172617" marR="172617" marT="86309" marB="8630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120500"/>
                  </a:ext>
                </a:extLst>
              </a:tr>
            </a:tbl>
          </a:graphicData>
        </a:graphic>
      </p:graphicFrame>
      <p:pic>
        <p:nvPicPr>
          <p:cNvPr id="18" name="Obraz 17" descr="Obraz zawierający tekst, znak, zewnętrzne&#10;&#10;Opis wygenerowany automatycznie">
            <a:extLst>
              <a:ext uri="{FF2B5EF4-FFF2-40B4-BE49-F238E27FC236}">
                <a16:creationId xmlns:a16="http://schemas.microsoft.com/office/drawing/2014/main" id="{2F384271-9D4F-EB73-F38E-B455A21E265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135" y="26962957"/>
            <a:ext cx="2209333" cy="2038789"/>
          </a:xfrm>
          <a:prstGeom prst="rect">
            <a:avLst/>
          </a:prstGeom>
        </p:spPr>
      </p:pic>
      <p:pic>
        <p:nvPicPr>
          <p:cNvPr id="19" name="Picture 2" descr="Polskie Towarzystwo Limnologiczne - Oficjalna strona Polskiego Towarzystwa Limnologicznego">
            <a:extLst>
              <a:ext uri="{FF2B5EF4-FFF2-40B4-BE49-F238E27FC236}">
                <a16:creationId xmlns:a16="http://schemas.microsoft.com/office/drawing/2014/main" id="{91A61555-765E-36E5-37C7-149C5C674AD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43"/>
          <a:stretch/>
        </p:blipFill>
        <p:spPr bwMode="auto">
          <a:xfrm>
            <a:off x="15276178" y="26992860"/>
            <a:ext cx="3173059" cy="2378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" name="Tabela 19">
            <a:extLst>
              <a:ext uri="{FF2B5EF4-FFF2-40B4-BE49-F238E27FC236}">
                <a16:creationId xmlns:a16="http://schemas.microsoft.com/office/drawing/2014/main" id="{FC993AAD-17CA-EE8F-3136-1B2C87C023BB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990705932"/>
              </p:ext>
            </p:extLst>
          </p:nvPr>
        </p:nvGraphicFramePr>
        <p:xfrm>
          <a:off x="2397374" y="28910514"/>
          <a:ext cx="35955996" cy="13809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2666">
                  <a:extLst>
                    <a:ext uri="{9D8B030D-6E8A-4147-A177-3AD203B41FA5}">
                      <a16:colId xmlns:a16="http://schemas.microsoft.com/office/drawing/2014/main" val="306491863"/>
                    </a:ext>
                  </a:extLst>
                </a:gridCol>
                <a:gridCol w="5992666">
                  <a:extLst>
                    <a:ext uri="{9D8B030D-6E8A-4147-A177-3AD203B41FA5}">
                      <a16:colId xmlns:a16="http://schemas.microsoft.com/office/drawing/2014/main" val="2850966835"/>
                    </a:ext>
                  </a:extLst>
                </a:gridCol>
                <a:gridCol w="5992666">
                  <a:extLst>
                    <a:ext uri="{9D8B030D-6E8A-4147-A177-3AD203B41FA5}">
                      <a16:colId xmlns:a16="http://schemas.microsoft.com/office/drawing/2014/main" val="450038705"/>
                    </a:ext>
                  </a:extLst>
                </a:gridCol>
                <a:gridCol w="5992666">
                  <a:extLst>
                    <a:ext uri="{9D8B030D-6E8A-4147-A177-3AD203B41FA5}">
                      <a16:colId xmlns:a16="http://schemas.microsoft.com/office/drawing/2014/main" val="2316547852"/>
                    </a:ext>
                  </a:extLst>
                </a:gridCol>
                <a:gridCol w="5992666">
                  <a:extLst>
                    <a:ext uri="{9D8B030D-6E8A-4147-A177-3AD203B41FA5}">
                      <a16:colId xmlns:a16="http://schemas.microsoft.com/office/drawing/2014/main" val="4060798967"/>
                    </a:ext>
                  </a:extLst>
                </a:gridCol>
                <a:gridCol w="5992666">
                  <a:extLst>
                    <a:ext uri="{9D8B030D-6E8A-4147-A177-3AD203B41FA5}">
                      <a16:colId xmlns:a16="http://schemas.microsoft.com/office/drawing/2014/main" val="2444313944"/>
                    </a:ext>
                  </a:extLst>
                </a:gridCol>
              </a:tblGrid>
              <a:tr h="1380939">
                <a:tc>
                  <a:txBody>
                    <a:bodyPr/>
                    <a:lstStyle/>
                    <a:p>
                      <a:pPr algn="ctr"/>
                      <a:r>
                        <a:rPr lang="pl-PL" sz="2600" b="0" dirty="0">
                          <a:solidFill>
                            <a:schemeClr val="tx1"/>
                          </a:solidFill>
                          <a:latin typeface="+mj-lt"/>
                        </a:rPr>
                        <a:t>Wojewódzki Fundusz Ochrony Środowiska i Gospodarki Wodnej w Olsztynie </a:t>
                      </a:r>
                    </a:p>
                  </a:txBody>
                  <a:tcPr marL="172617" marR="172617" marT="86309" marB="8630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>
                          <a:solidFill>
                            <a:schemeClr val="tx1"/>
                          </a:solidFill>
                          <a:latin typeface="+mj-lt"/>
                        </a:rPr>
                        <a:t>The Regional Director for Environmental Protection in Olsztyn</a:t>
                      </a:r>
                    </a:p>
                    <a:p>
                      <a:pPr algn="ctr"/>
                      <a:r>
                        <a:rPr lang="en-US" sz="2600" b="0" dirty="0">
                          <a:solidFill>
                            <a:schemeClr val="tx1"/>
                          </a:solidFill>
                          <a:latin typeface="+mj-lt"/>
                        </a:rPr>
                        <a:t>Agata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latin typeface="+mj-lt"/>
                        </a:rPr>
                        <a:t>Moździerz</a:t>
                      </a:r>
                      <a:endParaRPr lang="en-US" sz="2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72617" marR="172617" marT="86309" marB="8630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600" b="0" dirty="0" err="1">
                          <a:solidFill>
                            <a:schemeClr val="tx1"/>
                          </a:solidFill>
                          <a:latin typeface="+mj-lt"/>
                        </a:rPr>
                        <a:t>Polish</a:t>
                      </a:r>
                      <a:r>
                        <a:rPr lang="pl-PL" sz="2600" b="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pl-PL" sz="2600" b="0" dirty="0" err="1">
                          <a:solidFill>
                            <a:schemeClr val="tx1"/>
                          </a:solidFill>
                          <a:latin typeface="+mj-lt"/>
                        </a:rPr>
                        <a:t>Limnological</a:t>
                      </a:r>
                      <a:r>
                        <a:rPr lang="pl-PL" sz="2600" b="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pl-PL" sz="2600" b="0" dirty="0" err="1">
                          <a:solidFill>
                            <a:schemeClr val="tx1"/>
                          </a:solidFill>
                          <a:latin typeface="+mj-lt"/>
                        </a:rPr>
                        <a:t>Society</a:t>
                      </a:r>
                      <a:endParaRPr lang="pl-PL" sz="2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/>
                      <a:endParaRPr lang="pl-PL" sz="2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72617" marR="172617" marT="86309" marB="8630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  <a:latin typeface="+mj-lt"/>
                        </a:rPr>
                        <a:t>Varmian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latin typeface="+mj-lt"/>
                        </a:rPr>
                        <a:t> –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latin typeface="+mj-lt"/>
                        </a:rPr>
                        <a:t>Masurian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latin typeface="+mj-lt"/>
                        </a:rPr>
                        <a:t> Regional Tourist Board</a:t>
                      </a:r>
                    </a:p>
                    <a:p>
                      <a:pPr algn="ctr"/>
                      <a:endParaRPr lang="en-US" sz="2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72617" marR="172617" marT="86309" marB="8630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>
                          <a:solidFill>
                            <a:schemeClr val="tx1"/>
                          </a:solidFill>
                          <a:latin typeface="+mj-lt"/>
                        </a:rPr>
                        <a:t>Polish Tourist and Sightseeing Society</a:t>
                      </a:r>
                    </a:p>
                    <a:p>
                      <a:pPr algn="ctr"/>
                      <a:endParaRPr lang="en-US" sz="2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72617" marR="172617" marT="86309" marB="8630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600" b="0" dirty="0">
                          <a:solidFill>
                            <a:schemeClr val="tx1"/>
                          </a:solidFill>
                          <a:latin typeface="+mj-lt"/>
                        </a:rPr>
                        <a:t>Radio UWM FM</a:t>
                      </a:r>
                    </a:p>
                    <a:p>
                      <a:pPr algn="ctr"/>
                      <a:r>
                        <a:rPr lang="pl-PL" sz="2600" b="0" dirty="0">
                          <a:solidFill>
                            <a:schemeClr val="tx1"/>
                          </a:solidFill>
                          <a:latin typeface="+mj-lt"/>
                        </a:rPr>
                        <a:t>Media </a:t>
                      </a:r>
                      <a:r>
                        <a:rPr lang="pl-PL" sz="2600" b="0" dirty="0" err="1">
                          <a:solidFill>
                            <a:schemeClr val="tx1"/>
                          </a:solidFill>
                          <a:latin typeface="+mj-lt"/>
                        </a:rPr>
                        <a:t>patronage</a:t>
                      </a:r>
                      <a:endParaRPr lang="pl-PL" sz="2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72617" marR="172617" marT="86309" marB="8630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120500"/>
                  </a:ext>
                </a:extLst>
              </a:tr>
            </a:tbl>
          </a:graphicData>
        </a:graphic>
      </p:graphicFrame>
      <p:pic>
        <p:nvPicPr>
          <p:cNvPr id="21" name="Picture 8">
            <a:extLst>
              <a:ext uri="{FF2B5EF4-FFF2-40B4-BE49-F238E27FC236}">
                <a16:creationId xmlns:a16="http://schemas.microsoft.com/office/drawing/2014/main" id="{F8704BB4-BD39-C480-2FE8-05A3D4CC683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5953" y="22917236"/>
            <a:ext cx="1937106" cy="231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>
            <a:extLst>
              <a:ext uri="{FF2B5EF4-FFF2-40B4-BE49-F238E27FC236}">
                <a16:creationId xmlns:a16="http://schemas.microsoft.com/office/drawing/2014/main" id="{247CC120-C2A1-CFF0-D8DD-BB36C238ACC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5953" y="26868405"/>
            <a:ext cx="1985831" cy="1985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B82E2136-E75F-E244-ADC8-62DF80D99D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932" y="23217214"/>
            <a:ext cx="1848071" cy="203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3E57F706-806F-DE74-CF3A-52B144B67C0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9217" y="23063148"/>
            <a:ext cx="1859035" cy="231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F622FFCD-4492-F876-61D9-6F07E8510A6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6680" y="22917237"/>
            <a:ext cx="2310348" cy="231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516F2701-080A-E4C4-E1B5-6642D69035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5922" y="23188160"/>
            <a:ext cx="2098255" cy="203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>
            <a:extLst>
              <a:ext uri="{FF2B5EF4-FFF2-40B4-BE49-F238E27FC236}">
                <a16:creationId xmlns:a16="http://schemas.microsoft.com/office/drawing/2014/main" id="{44F7CD20-F881-B757-2306-3F93D4ECB40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2901" y="23656092"/>
            <a:ext cx="5954635" cy="1717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>
            <a:extLst>
              <a:ext uri="{FF2B5EF4-FFF2-40B4-BE49-F238E27FC236}">
                <a16:creationId xmlns:a16="http://schemas.microsoft.com/office/drawing/2014/main" id="{72DC1AF0-5E90-B7A0-A910-EAF94C552F9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958" y="23334986"/>
            <a:ext cx="1768566" cy="203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3BF87DD-7E35-8250-6A8F-B2C67E3919B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1430" y="26815447"/>
            <a:ext cx="2038789" cy="2038789"/>
          </a:xfrm>
          <a:prstGeom prst="rect">
            <a:avLst/>
          </a:prstGeom>
        </p:spPr>
      </p:pic>
      <p:sp>
        <p:nvSpPr>
          <p:cNvPr id="30" name="pole tekstowe 29">
            <a:extLst>
              <a:ext uri="{FF2B5EF4-FFF2-40B4-BE49-F238E27FC236}">
                <a16:creationId xmlns:a16="http://schemas.microsoft.com/office/drawing/2014/main" id="{554A9D35-6B90-455C-DE42-E1403A01804A}"/>
              </a:ext>
            </a:extLst>
          </p:cNvPr>
          <p:cNvSpPr txBox="1"/>
          <p:nvPr userDrawn="1"/>
        </p:nvSpPr>
        <p:spPr>
          <a:xfrm>
            <a:off x="6928446" y="13195771"/>
            <a:ext cx="2534681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Authors</a:t>
            </a:r>
            <a:r>
              <a:rPr lang="pl-PL" dirty="0"/>
              <a:t> </a:t>
            </a:r>
            <a:r>
              <a:rPr lang="pl-PL" dirty="0" err="1"/>
              <a:t>names</a:t>
            </a:r>
            <a:endParaRPr lang="pl-PL" dirty="0"/>
          </a:p>
          <a:p>
            <a:endParaRPr lang="pl-PL" dirty="0"/>
          </a:p>
          <a:p>
            <a:r>
              <a:rPr lang="pl-PL" dirty="0" err="1"/>
              <a:t>Affiliations</a:t>
            </a:r>
            <a:endParaRPr lang="pl-PL" dirty="0"/>
          </a:p>
        </p:txBody>
      </p:sp>
      <p:pic>
        <p:nvPicPr>
          <p:cNvPr id="31" name="Obraz 30">
            <a:extLst>
              <a:ext uri="{FF2B5EF4-FFF2-40B4-BE49-F238E27FC236}">
                <a16:creationId xmlns:a16="http://schemas.microsoft.com/office/drawing/2014/main" id="{5D422BA8-44E1-9214-3E3B-B8DB1F6F7EFB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-21104"/>
            <a:ext cx="12192000" cy="1240738"/>
          </a:xfrm>
          <a:prstGeom prst="rect">
            <a:avLst/>
          </a:prstGeom>
        </p:spPr>
      </p:pic>
      <p:pic>
        <p:nvPicPr>
          <p:cNvPr id="32" name="Obraz 31">
            <a:extLst>
              <a:ext uri="{FF2B5EF4-FFF2-40B4-BE49-F238E27FC236}">
                <a16:creationId xmlns:a16="http://schemas.microsoft.com/office/drawing/2014/main" id="{1E8F2B34-CDC2-D813-DF7C-D545D55ECBF2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4353390"/>
            <a:ext cx="12192000" cy="2164514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D2812C79-7102-7C44-5F0A-FE3A9E301236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74333" y="6399968"/>
            <a:ext cx="12192000" cy="50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592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AA8E43-DDF2-7536-BACA-2C6E9A902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039CC77-4BE6-E2BA-69E7-CB84F29173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F193E6E-09BC-5324-725C-15DB92D7B0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3D7FD3-DFD5-4970-98C1-4F674754FDEE}" type="datetimeFigureOut">
              <a:rPr lang="pl-PL" smtClean="0"/>
              <a:t>14.04.2023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480D8A5-D9B0-EC11-522C-43ABF5704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B0371A3-2497-2BB4-8CD5-E6F2A71E0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2A11-4264-4383-B9B3-10EFDA71FF9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8329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4B4CF8D2-5BEF-324D-E448-9D3EB64344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B6957AB6-7186-A104-678D-AD7002155F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A5D9845-1A17-C442-CCC7-31344A3226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3D7FD3-DFD5-4970-98C1-4F674754FDEE}" type="datetimeFigureOut">
              <a:rPr lang="pl-PL" smtClean="0"/>
              <a:t>14.04.2023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F7724DD-94FC-5E9B-4077-B9429A365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01DFEAF-4729-2C39-8F37-511ED9886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2A11-4264-4383-B9B3-10EFDA71FF9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8373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4DD74BE-CBB0-00C9-7027-859B730D1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A39FE6A-5CB2-837A-963D-6B5550BA59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9288B2C-80E8-0432-1029-0B49E8836A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3D7FD3-DFD5-4970-98C1-4F674754FDEE}" type="datetimeFigureOut">
              <a:rPr lang="pl-PL" smtClean="0"/>
              <a:t>14.04.2023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EB11D9C-033A-A3F9-5618-9DF40100F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6EA932B-ED78-363D-F57C-9A3C0D67C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2A11-4264-4383-B9B3-10EFDA71FF9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6007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52AC27-304F-C79B-AFDA-ED44B35D8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A6A60D7-E43B-A3CA-20BC-F2F1982C73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82A7ACC-D955-EE45-09BB-6DB474F1B5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3D7FD3-DFD5-4970-98C1-4F674754FDEE}" type="datetimeFigureOut">
              <a:rPr lang="pl-PL" smtClean="0"/>
              <a:t>14.04.2023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CCC4709-D0E5-4218-793E-A5F18FDFC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F18209C-59B1-974B-CCE2-01B0751A4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2A11-4264-4383-B9B3-10EFDA71FF9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7464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FF06573-B3D3-811A-5316-34120A231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EEC7B87-A8D7-6171-8274-8DC1248E29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E17CE94-2A7A-071A-0B3D-361EBFA01E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F052C21-340B-09F8-077F-809FA1D3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3D7FD3-DFD5-4970-98C1-4F674754FDEE}" type="datetimeFigureOut">
              <a:rPr lang="pl-PL" smtClean="0"/>
              <a:t>14.04.2023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9E3DDB2-A8A2-A7B1-C3C0-A1AF68ABA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A10D729-0893-3336-DDB9-121EADC26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2A11-4264-4383-B9B3-10EFDA71FF9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1001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F52B6E-9913-07E4-2138-66B84F5A8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F0A7E91-A9FF-21C1-2AF5-40331A7F2B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7928A24-22BD-5961-6C91-6DDEB73F50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0A120C6A-CC61-4ECE-2712-58C8850233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82624CB-7674-59DC-C241-9688CC959D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C29EC7FE-1F8C-5A8C-5764-7F92B00ABC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3D7FD3-DFD5-4970-98C1-4F674754FDEE}" type="datetimeFigureOut">
              <a:rPr lang="pl-PL" smtClean="0"/>
              <a:t>14.04.2023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17267CF3-2C82-C621-CA8E-CB2E4D9A4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9D6C86E3-5BBA-9716-7799-8A332FEBC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2A11-4264-4383-B9B3-10EFDA71FF9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7417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D0B3E8E-A257-FFF7-5860-37D0564CB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C65A87F1-D272-B8E9-EB38-CCADCB1576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3D7FD3-DFD5-4970-98C1-4F674754FDEE}" type="datetimeFigureOut">
              <a:rPr lang="pl-PL" smtClean="0"/>
              <a:t>14.04.2023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02D5C551-8A64-DDB6-24DD-2D1EE69DF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14ECBDA-2E11-8ED2-FA8C-3C9B3BFE2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2A11-4264-4383-B9B3-10EFDA71FF9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3634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46A98D91-6B34-BBDA-64E3-6560B77134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3D7FD3-DFD5-4970-98C1-4F674754FDEE}" type="datetimeFigureOut">
              <a:rPr lang="pl-PL" smtClean="0"/>
              <a:t>14.04.2023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CF6C7DC7-A758-0718-B5E1-2D8F350EE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E32B609-1341-1B99-A4F2-01A6388ED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2A11-4264-4383-B9B3-10EFDA71FF9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5971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A63670E-E66E-4F10-9B2B-CB5900D71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F0CBF76-E844-D76F-1F4A-1E0C5C18B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089EA76-6655-9C92-A924-807AB7098B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9127235-2265-5B6E-3983-BA9F51B614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3D7FD3-DFD5-4970-98C1-4F674754FDEE}" type="datetimeFigureOut">
              <a:rPr lang="pl-PL" smtClean="0"/>
              <a:t>14.04.2023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CA18565-CAD6-0DE5-D684-F8E6C8AFD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B09287C-2560-77BE-B036-7B58E227D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2A11-4264-4383-B9B3-10EFDA71FF9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6312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1BE919E-6039-3964-4A1A-1EF5B1438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BC753D6D-E45C-C769-92BC-EED48927E7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D78E6C0-568F-4B53-7191-0F9423F141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EA00123-813B-85B7-0E80-E7CC334738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3D7FD3-DFD5-4970-98C1-4F674754FDEE}" type="datetimeFigureOut">
              <a:rPr lang="pl-PL" smtClean="0"/>
              <a:t>14.04.2023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AFBA6C9-E832-266A-05E3-67FC703D8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B436201-C8FF-0F67-199A-8D3AB11CA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2A11-4264-4383-B9B3-10EFDA71FF9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1603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A8FFEAB4-20AF-266D-6D69-94092D495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7487"/>
            <a:ext cx="10515600" cy="13009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2ED2F7E-B56B-4C08-AFCE-B073C9219F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717799"/>
            <a:ext cx="10515600" cy="3459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18152F4-2D48-FBA0-6CB9-07F3420168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D2381A4-08ED-113D-7E56-8C5B370A2A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C2A11-4264-4383-B9B3-10EFDA71FF98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07A401EF-6B81-E45A-AED9-BFBEA445125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123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096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58DBB23-AB79-A414-9580-AE57493049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398CDDF-B9E1-0C3A-5CE4-34455CC645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9089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8A79A0D-FC00-AAA6-BD01-078424EFF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D4E7380-00D7-7DAA-9F2E-4AD9B774AE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433515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Panoramiczny</PresentationFormat>
  <Paragraphs>0</Paragraphs>
  <Slides>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Małgorzata</dc:creator>
  <cp:lastModifiedBy>Małgorzata</cp:lastModifiedBy>
  <cp:revision>1</cp:revision>
  <dcterms:created xsi:type="dcterms:W3CDTF">2023-04-14T11:57:31Z</dcterms:created>
  <dcterms:modified xsi:type="dcterms:W3CDTF">2023-04-14T12:08:41Z</dcterms:modified>
</cp:coreProperties>
</file>