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0" r:id="rId2"/>
    <p:sldId id="381" r:id="rId3"/>
    <p:sldId id="382" r:id="rId4"/>
    <p:sldId id="380" r:id="rId5"/>
    <p:sldId id="342" r:id="rId6"/>
    <p:sldId id="343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89571" autoAdjust="0"/>
  </p:normalViewPr>
  <p:slideViewPr>
    <p:cSldViewPr>
      <p:cViewPr varScale="1">
        <p:scale>
          <a:sx n="49" d="100"/>
          <a:sy n="49" d="100"/>
        </p:scale>
        <p:origin x="1258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17.12.2021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17.12.2021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17.12.2021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908720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GIBKOŚĆ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rgbClr val="FF0000"/>
                </a:solidFill>
              </a:rPr>
              <a:t>GIBKOŚĆ</a:t>
            </a: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Jest to umiejętność wykonywania ruchów  w stawach zgodnie z możliwościami fizjologicznymi zakresu ruchu w stawach.</a:t>
            </a: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Zakres ruchu w stawach zależy od elastyczności ścięgien i mięśni- bez oporu antagonistów. </a:t>
            </a:r>
          </a:p>
          <a:p>
            <a:pPr algn="ctr"/>
            <a:r>
              <a:rPr lang="pl-PL" sz="3000" b="1" dirty="0">
                <a:solidFill>
                  <a:schemeClr val="bg1"/>
                </a:solidFill>
              </a:rPr>
              <a:t>W wysokim stopniu możliwa do wytrenowania pod wpływem ćwiczeń </a:t>
            </a:r>
          </a:p>
          <a:p>
            <a:pPr algn="ctr"/>
            <a:r>
              <a:rPr lang="pl-PL" sz="3000" b="1" dirty="0">
                <a:solidFill>
                  <a:schemeClr val="bg1"/>
                </a:solidFill>
              </a:rPr>
              <a:t>( gimnastyka podstawowa).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908720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GIBKOŚĆ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rgbClr val="FF0000"/>
                </a:solidFill>
              </a:rPr>
              <a:t>GIBKOŚĆ</a:t>
            </a:r>
          </a:p>
          <a:p>
            <a:pPr algn="ctr"/>
            <a:r>
              <a:rPr lang="pl-PL" sz="3000" b="1" dirty="0">
                <a:solidFill>
                  <a:schemeClr val="bg1"/>
                </a:solidFill>
              </a:rPr>
              <a:t>Do czynności mających wpływ na poziom gibkości i jej rozwijanie należą:</a:t>
            </a:r>
          </a:p>
          <a:p>
            <a:pPr algn="ctr"/>
            <a:endParaRPr lang="pl-PL" sz="3000" b="1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1. Temperatura  i elastyczność mięśnia.</a:t>
            </a:r>
          </a:p>
          <a:p>
            <a:pPr marL="514350" indent="-514350" algn="ctr"/>
            <a:endParaRPr lang="pl-PL" sz="3000" b="1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2. Ruchomość stawu warunkowana jego budową anatomiczną.</a:t>
            </a:r>
          </a:p>
          <a:p>
            <a:pPr marL="514350" indent="-514350" algn="ctr"/>
            <a:endParaRPr lang="pl-PL" sz="3000" b="1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3. Elastyczność więzadeł  i ścięgien.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908720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GIBKOŚĆ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rgbClr val="FF0000"/>
                </a:solidFill>
              </a:rPr>
              <a:t>GIBKOŚĆ</a:t>
            </a:r>
          </a:p>
          <a:p>
            <a:pPr algn="ctr"/>
            <a:r>
              <a:rPr lang="pl-PL" sz="3000" b="1" dirty="0">
                <a:solidFill>
                  <a:schemeClr val="bg1"/>
                </a:solidFill>
              </a:rPr>
              <a:t>EFEKTY ĆWICZEŃ GIBKOŚCIOWO                             - ROZCIĄGAJĄCYCH TO:</a:t>
            </a:r>
          </a:p>
          <a:p>
            <a:pPr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zwiększenie zakresu ruchu;</a:t>
            </a:r>
          </a:p>
          <a:p>
            <a:pPr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utrzymanie zakresu ruchu;</a:t>
            </a:r>
          </a:p>
          <a:p>
            <a:pPr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doskonalenie postawy;</a:t>
            </a:r>
          </a:p>
          <a:p>
            <a:pPr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zredukowanie bólów mięśniowych;</a:t>
            </a:r>
          </a:p>
          <a:p>
            <a:pPr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zapobieganie urazom mięśniowo-szkieletowym</a:t>
            </a:r>
          </a:p>
          <a:p>
            <a:pPr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zapewnienie relaksacji;</a:t>
            </a:r>
          </a:p>
          <a:p>
            <a:pPr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zmniejszenie napięcia nerwowo-mięśniowego.</a:t>
            </a:r>
          </a:p>
          <a:p>
            <a:pPr algn="ctr"/>
            <a:endParaRPr lang="pl-PL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836712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MOTORYCZNE-GIBKOŚĆ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2195736" y="980728"/>
            <a:ext cx="4464496" cy="1058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rgbClr val="FFC000"/>
                </a:solidFill>
              </a:rPr>
              <a:t>GIBKOŚĆ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179512" y="2420888"/>
            <a:ext cx="4032448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600" b="1" dirty="0">
                <a:solidFill>
                  <a:srgbClr val="002060"/>
                </a:solidFill>
              </a:rPr>
              <a:t>GIBKOŚĆ AKTYWNA</a:t>
            </a:r>
          </a:p>
          <a:p>
            <a:pPr algn="ctr"/>
            <a:endParaRPr lang="pl-PL" sz="2600" b="1" dirty="0">
              <a:solidFill>
                <a:srgbClr val="FFC000"/>
              </a:solidFill>
            </a:endParaRPr>
          </a:p>
          <a:p>
            <a:pPr algn="ctr"/>
            <a:r>
              <a:rPr lang="pl-PL" sz="2600" b="1" dirty="0">
                <a:solidFill>
                  <a:srgbClr val="FFC000"/>
                </a:solidFill>
              </a:rPr>
              <a:t>Zdolność uzyskiwania dużej amplitudy ruchu spowodowanej pracą własnych mięśni.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427984" y="2420888"/>
            <a:ext cx="4608512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600" b="1" dirty="0">
                <a:solidFill>
                  <a:srgbClr val="002060"/>
                </a:solidFill>
              </a:rPr>
              <a:t>GIBKOŚC PASYWNA</a:t>
            </a:r>
          </a:p>
          <a:p>
            <a:pPr algn="ctr"/>
            <a:r>
              <a:rPr lang="pl-PL" sz="2600" b="1" dirty="0">
                <a:solidFill>
                  <a:srgbClr val="FFC000"/>
                </a:solidFill>
              </a:rPr>
              <a:t>Zdolność uzyskiwania dużej amplitudy ruchu spowodowanej naciskiem sił zewnętrznych – bezwładność części własnego ciała, pomoc współćwiczącego, przybory, przyrządy.</a:t>
            </a:r>
          </a:p>
        </p:txBody>
      </p:sp>
      <p:cxnSp>
        <p:nvCxnSpPr>
          <p:cNvPr id="8" name="Łącznik prosty ze strzałką 7"/>
          <p:cNvCxnSpPr>
            <a:endCxn id="5" idx="0"/>
          </p:cNvCxnSpPr>
          <p:nvPr/>
        </p:nvCxnSpPr>
        <p:spPr>
          <a:xfrm rot="10800000" flipV="1">
            <a:off x="2195736" y="2060848"/>
            <a:ext cx="158417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5076056" y="2060848"/>
            <a:ext cx="1490464" cy="3383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GIBKOŚĆ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rgbClr val="FF0000"/>
                </a:solidFill>
              </a:rPr>
              <a:t>SPOSOBY KSZTAŁTOWANIA GIBKOŚĆ</a:t>
            </a: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1. Ćwiczenia czynne także z przyborami, ze współćwiczącym – ruch musi być wykonywany w pełnym zakresie, być wszechstronne:               - angażować wszystkie stawy, we wszystkich płaszczyznach,</a:t>
            </a: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- ćwiczenia statyczne ( szpagat , mostek),</a:t>
            </a: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- ruchy balistyczne ( odrzuty, wymachy, krążenia).</a:t>
            </a: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2. Gry i zabawy ruchowe, elementy gier sportowych. </a:t>
            </a:r>
            <a:endParaRPr lang="pl-PL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GIBKOŚĆ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rgbClr val="FF0000"/>
                </a:solidFill>
              </a:rPr>
              <a:t>SPOSOBY KSZTAŁTOWANIA GIBKOŚĆ- </a:t>
            </a:r>
            <a:r>
              <a:rPr lang="pl-PL" sz="3000" b="1" dirty="0" err="1">
                <a:solidFill>
                  <a:srgbClr val="FF0000"/>
                </a:solidFill>
              </a:rPr>
              <a:t>cd</a:t>
            </a:r>
            <a:r>
              <a:rPr lang="pl-PL" sz="3000" b="1" dirty="0">
                <a:solidFill>
                  <a:srgbClr val="FF0000"/>
                </a:solidFill>
              </a:rPr>
              <a:t>.</a:t>
            </a:r>
          </a:p>
          <a:p>
            <a:pPr marL="514350" indent="-514350" algn="ctr"/>
            <a:endParaRPr lang="pl-PL" sz="3000" b="1" dirty="0">
              <a:solidFill>
                <a:schemeClr val="bg1"/>
              </a:solidFill>
            </a:endParaRPr>
          </a:p>
          <a:p>
            <a:pPr marL="514350" indent="-514350" algn="ctr"/>
            <a:endParaRPr lang="pl-PL" sz="3000" b="1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3. Ćwiczenia czynno-bierne ( wykorzystanie dodatkowej siły).</a:t>
            </a: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 </a:t>
            </a: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4. </a:t>
            </a:r>
            <a:r>
              <a:rPr lang="pl-PL" sz="3000" b="1" dirty="0" err="1">
                <a:solidFill>
                  <a:schemeClr val="bg1"/>
                </a:solidFill>
              </a:rPr>
              <a:t>Stretching</a:t>
            </a:r>
            <a:r>
              <a:rPr lang="pl-PL" sz="3000" b="1" dirty="0">
                <a:solidFill>
                  <a:schemeClr val="bg1"/>
                </a:solidFill>
              </a:rPr>
              <a:t>.</a:t>
            </a:r>
            <a:endParaRPr lang="pl-PL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5">
      <a:dk1>
        <a:sysClr val="windowText" lastClr="000000"/>
      </a:dk1>
      <a:lt1>
        <a:sysClr val="window" lastClr="FFFFFF"/>
      </a:lt1>
      <a:dk2>
        <a:srgbClr val="04617B"/>
      </a:dk2>
      <a:lt2>
        <a:srgbClr val="4FCEFF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3578</TotalTime>
  <Words>249</Words>
  <Application>Microsoft Office PowerPoint</Application>
  <PresentationFormat>Pokaz na ekranie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Przepływ</vt:lpstr>
      <vt:lpstr>ZDOLNOŚCI MOTORYCZNE- GIBKOŚĆ</vt:lpstr>
      <vt:lpstr>ZDOLNOŚCI MOTORYCZNE- GIBKOŚĆ</vt:lpstr>
      <vt:lpstr>ZDOLNOŚCI MOTORYCZNE- GIBKOŚĆ</vt:lpstr>
      <vt:lpstr>ZDOLNOŚCI MOTORYCZNE-GIBKOŚĆ</vt:lpstr>
      <vt:lpstr>ZDOLNOŚCI MOTORYCZNE- GIBKOŚĆ</vt:lpstr>
      <vt:lpstr>ZDOLNOŚCI MOTORYCZNE- GIBKOŚĆ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OLSZTYŃSKA SZKOŁA WYŻSZA   KSZTAŁCENIE RUCHOWE                                I METODYKA NAUCZANIA RUCHU  Wykłady</dc:title>
  <dc:creator>Jarek Marcinkowski</dc:creator>
  <cp:lastModifiedBy>Marzena Jurgielewicz-Urniaż</cp:lastModifiedBy>
  <cp:revision>286</cp:revision>
  <dcterms:created xsi:type="dcterms:W3CDTF">2010-10-07T07:34:52Z</dcterms:created>
  <dcterms:modified xsi:type="dcterms:W3CDTF">2021-12-17T18:41:51Z</dcterms:modified>
</cp:coreProperties>
</file>