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70" r:id="rId4"/>
    <p:sldId id="258" r:id="rId5"/>
    <p:sldId id="271" r:id="rId6"/>
    <p:sldId id="259" r:id="rId7"/>
    <p:sldId id="261" r:id="rId8"/>
    <p:sldId id="262" r:id="rId9"/>
    <p:sldId id="263" r:id="rId10"/>
    <p:sldId id="266" r:id="rId11"/>
    <p:sldId id="269" r:id="rId12"/>
    <p:sldId id="264" r:id="rId13"/>
    <p:sldId id="268" r:id="rId14"/>
    <p:sldId id="272" r:id="rId15"/>
    <p:sldId id="265" r:id="rId16"/>
    <p:sldId id="267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870C2-E529-D871-4A0B-36808E573C33}" v="1162" dt="2021-06-02T17:52:09.910"/>
    <p1510:client id="{6E0D2A3B-18EC-4918-9D84-A4ACE9FF0C84}" v="45" dt="2021-06-02T16:19:23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23D71F-2D75-42A7-BC39-3E7F80D20E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1DAE8D-8079-48C9-A415-FEA9D644A1B4}">
      <dgm:prSet/>
      <dgm:spPr/>
      <dgm:t>
        <a:bodyPr/>
        <a:lstStyle/>
        <a:p>
          <a:r>
            <a:rPr lang="pl-PL"/>
            <a:t>Wystawianie do przodu ręki i nogi po tej samej stronie ciała</a:t>
          </a:r>
          <a:endParaRPr lang="en-US"/>
        </a:p>
      </dgm:t>
    </dgm:pt>
    <dgm:pt modelId="{969972C7-E56D-4CD6-82FA-5F46F6FD292E}" type="parTrans" cxnId="{7D538C68-DB25-4DA3-AEDF-9074E7F31277}">
      <dgm:prSet/>
      <dgm:spPr/>
      <dgm:t>
        <a:bodyPr/>
        <a:lstStyle/>
        <a:p>
          <a:endParaRPr lang="en-US"/>
        </a:p>
      </dgm:t>
    </dgm:pt>
    <dgm:pt modelId="{824EC562-0A20-4474-B41A-DCEA80D7C063}" type="sibTrans" cxnId="{7D538C68-DB25-4DA3-AEDF-9074E7F31277}">
      <dgm:prSet/>
      <dgm:spPr/>
      <dgm:t>
        <a:bodyPr/>
        <a:lstStyle/>
        <a:p>
          <a:endParaRPr lang="en-US"/>
        </a:p>
      </dgm:t>
    </dgm:pt>
    <dgm:pt modelId="{E4673DDB-9011-4D54-8CD7-93C0E00446B3}">
      <dgm:prSet/>
      <dgm:spPr/>
      <dgm:t>
        <a:bodyPr/>
        <a:lstStyle/>
        <a:p>
          <a:r>
            <a:rPr lang="pl-PL"/>
            <a:t>Zbyt małe kroki</a:t>
          </a:r>
          <a:endParaRPr lang="en-US"/>
        </a:p>
      </dgm:t>
    </dgm:pt>
    <dgm:pt modelId="{A2DB7206-7700-41FB-8E29-9715662F9423}" type="parTrans" cxnId="{7DB741D6-28B2-446E-93BC-ABBE351EE06E}">
      <dgm:prSet/>
      <dgm:spPr/>
      <dgm:t>
        <a:bodyPr/>
        <a:lstStyle/>
        <a:p>
          <a:endParaRPr lang="en-US"/>
        </a:p>
      </dgm:t>
    </dgm:pt>
    <dgm:pt modelId="{077A5642-8230-4B86-934B-5A4CF765CA1A}" type="sibTrans" cxnId="{7DB741D6-28B2-446E-93BC-ABBE351EE06E}">
      <dgm:prSet/>
      <dgm:spPr/>
      <dgm:t>
        <a:bodyPr/>
        <a:lstStyle/>
        <a:p>
          <a:endParaRPr lang="en-US"/>
        </a:p>
      </dgm:t>
    </dgm:pt>
    <dgm:pt modelId="{1211D5FF-C207-4ECE-9BCA-908A58360048}">
      <dgm:prSet/>
      <dgm:spPr/>
      <dgm:t>
        <a:bodyPr/>
        <a:lstStyle/>
        <a:p>
          <a:r>
            <a:rPr lang="pl-PL"/>
            <a:t>Wbijanie kijka trzonkiem do przodu</a:t>
          </a:r>
          <a:endParaRPr lang="en-US"/>
        </a:p>
      </dgm:t>
    </dgm:pt>
    <dgm:pt modelId="{82B9F24D-8E41-4F47-B56A-275BD4B428EC}" type="parTrans" cxnId="{AC22EC52-7883-4078-A8C1-21F53ADD0E03}">
      <dgm:prSet/>
      <dgm:spPr/>
      <dgm:t>
        <a:bodyPr/>
        <a:lstStyle/>
        <a:p>
          <a:endParaRPr lang="en-US"/>
        </a:p>
      </dgm:t>
    </dgm:pt>
    <dgm:pt modelId="{BE91F8A8-67C1-406F-9B3F-F1436631091D}" type="sibTrans" cxnId="{AC22EC52-7883-4078-A8C1-21F53ADD0E03}">
      <dgm:prSet/>
      <dgm:spPr/>
      <dgm:t>
        <a:bodyPr/>
        <a:lstStyle/>
        <a:p>
          <a:endParaRPr lang="en-US"/>
        </a:p>
      </dgm:t>
    </dgm:pt>
    <dgm:pt modelId="{A693DA13-55CA-4F18-B689-8994C227962F}">
      <dgm:prSet/>
      <dgm:spPr/>
      <dgm:t>
        <a:bodyPr/>
        <a:lstStyle/>
        <a:p>
          <a:r>
            <a:rPr lang="pl-PL" dirty="0"/>
            <a:t>Skręcanie dłoni za sobą</a:t>
          </a:r>
          <a:endParaRPr lang="en-US" dirty="0"/>
        </a:p>
      </dgm:t>
    </dgm:pt>
    <dgm:pt modelId="{929B86C6-B5DE-45AA-92CB-455386D03755}" type="parTrans" cxnId="{83CC2A0E-6708-4FEE-8061-7CA811474263}">
      <dgm:prSet/>
      <dgm:spPr/>
      <dgm:t>
        <a:bodyPr/>
        <a:lstStyle/>
        <a:p>
          <a:endParaRPr lang="en-US"/>
        </a:p>
      </dgm:t>
    </dgm:pt>
    <dgm:pt modelId="{7389A8CF-465E-4FE3-AF59-265963161327}" type="sibTrans" cxnId="{83CC2A0E-6708-4FEE-8061-7CA811474263}">
      <dgm:prSet/>
      <dgm:spPr/>
      <dgm:t>
        <a:bodyPr/>
        <a:lstStyle/>
        <a:p>
          <a:endParaRPr lang="en-US"/>
        </a:p>
      </dgm:t>
    </dgm:pt>
    <dgm:pt modelId="{33932FCB-4594-4ABC-89C1-C982B2A08B0F}">
      <dgm:prSet/>
      <dgm:spPr>
        <a:solidFill>
          <a:srgbClr val="FF0000"/>
        </a:solidFill>
      </dgm:spPr>
      <dgm:t>
        <a:bodyPr/>
        <a:lstStyle/>
        <a:p>
          <a:r>
            <a:rPr lang="pl-PL"/>
            <a:t>Brak rozgrzewki </a:t>
          </a:r>
          <a:endParaRPr lang="en-US"/>
        </a:p>
      </dgm:t>
    </dgm:pt>
    <dgm:pt modelId="{B1A3BC66-CC16-4CB5-8500-7AF8F355B6FF}" type="parTrans" cxnId="{6C26CAE2-3CE2-410F-8495-3FD9C78912B9}">
      <dgm:prSet/>
      <dgm:spPr/>
      <dgm:t>
        <a:bodyPr/>
        <a:lstStyle/>
        <a:p>
          <a:endParaRPr lang="en-US"/>
        </a:p>
      </dgm:t>
    </dgm:pt>
    <dgm:pt modelId="{4047C5D8-6C8E-412F-809A-E95DC76A3981}" type="sibTrans" cxnId="{6C26CAE2-3CE2-410F-8495-3FD9C78912B9}">
      <dgm:prSet/>
      <dgm:spPr/>
      <dgm:t>
        <a:bodyPr/>
        <a:lstStyle/>
        <a:p>
          <a:endParaRPr lang="en-US"/>
        </a:p>
      </dgm:t>
    </dgm:pt>
    <dgm:pt modelId="{872870D0-44B1-4B90-84E2-AE8077DB6BE4}">
      <dgm:prSet/>
      <dgm:spPr/>
      <dgm:t>
        <a:bodyPr/>
        <a:lstStyle/>
        <a:p>
          <a:r>
            <a:rPr lang="pl-PL"/>
            <a:t>Wbijanie kijka zbyt daleko od boku</a:t>
          </a:r>
          <a:endParaRPr lang="en-US"/>
        </a:p>
      </dgm:t>
    </dgm:pt>
    <dgm:pt modelId="{365E3F2E-4BEE-4092-A91B-ADB02B48A25A}" type="parTrans" cxnId="{5189D55A-9A49-4F21-B18A-C74FD1870336}">
      <dgm:prSet/>
      <dgm:spPr/>
      <dgm:t>
        <a:bodyPr/>
        <a:lstStyle/>
        <a:p>
          <a:endParaRPr lang="en-US"/>
        </a:p>
      </dgm:t>
    </dgm:pt>
    <dgm:pt modelId="{1795ED6A-5D13-42B5-AEAC-6106AE664923}" type="sibTrans" cxnId="{5189D55A-9A49-4F21-B18A-C74FD1870336}">
      <dgm:prSet/>
      <dgm:spPr/>
      <dgm:t>
        <a:bodyPr/>
        <a:lstStyle/>
        <a:p>
          <a:endParaRPr lang="en-US"/>
        </a:p>
      </dgm:t>
    </dgm:pt>
    <dgm:pt modelId="{507E5A46-B50A-4861-AF39-70BB61298887}" type="pres">
      <dgm:prSet presAssocID="{2D23D71F-2D75-42A7-BC39-3E7F80D20EFB}" presName="diagram" presStyleCnt="0">
        <dgm:presLayoutVars>
          <dgm:dir/>
          <dgm:resizeHandles val="exact"/>
        </dgm:presLayoutVars>
      </dgm:prSet>
      <dgm:spPr/>
    </dgm:pt>
    <dgm:pt modelId="{07692591-F946-4177-86C5-BEF81F556B6E}" type="pres">
      <dgm:prSet presAssocID="{6B1DAE8D-8079-48C9-A415-FEA9D644A1B4}" presName="node" presStyleLbl="node1" presStyleIdx="0" presStyleCnt="6">
        <dgm:presLayoutVars>
          <dgm:bulletEnabled val="1"/>
        </dgm:presLayoutVars>
      </dgm:prSet>
      <dgm:spPr/>
    </dgm:pt>
    <dgm:pt modelId="{808CF7F3-CCA0-4FB3-BFD3-9F2AAC273CA1}" type="pres">
      <dgm:prSet presAssocID="{824EC562-0A20-4474-B41A-DCEA80D7C063}" presName="sibTrans" presStyleCnt="0"/>
      <dgm:spPr/>
    </dgm:pt>
    <dgm:pt modelId="{DCB52EE2-A5E6-41E7-94C1-3FF8F348E5EF}" type="pres">
      <dgm:prSet presAssocID="{E4673DDB-9011-4D54-8CD7-93C0E00446B3}" presName="node" presStyleLbl="node1" presStyleIdx="1" presStyleCnt="6">
        <dgm:presLayoutVars>
          <dgm:bulletEnabled val="1"/>
        </dgm:presLayoutVars>
      </dgm:prSet>
      <dgm:spPr/>
    </dgm:pt>
    <dgm:pt modelId="{E023F193-90E0-4392-BFCD-5B4FA1E5F0FC}" type="pres">
      <dgm:prSet presAssocID="{077A5642-8230-4B86-934B-5A4CF765CA1A}" presName="sibTrans" presStyleCnt="0"/>
      <dgm:spPr/>
    </dgm:pt>
    <dgm:pt modelId="{EA934627-280B-47AF-97EB-5BED231FD3AF}" type="pres">
      <dgm:prSet presAssocID="{1211D5FF-C207-4ECE-9BCA-908A58360048}" presName="node" presStyleLbl="node1" presStyleIdx="2" presStyleCnt="6">
        <dgm:presLayoutVars>
          <dgm:bulletEnabled val="1"/>
        </dgm:presLayoutVars>
      </dgm:prSet>
      <dgm:spPr/>
    </dgm:pt>
    <dgm:pt modelId="{93D0ED89-5925-452E-8C4C-18FEF97858A9}" type="pres">
      <dgm:prSet presAssocID="{BE91F8A8-67C1-406F-9B3F-F1436631091D}" presName="sibTrans" presStyleCnt="0"/>
      <dgm:spPr/>
    </dgm:pt>
    <dgm:pt modelId="{11DB0665-D75B-44AC-BCBF-094B72384694}" type="pres">
      <dgm:prSet presAssocID="{A693DA13-55CA-4F18-B689-8994C227962F}" presName="node" presStyleLbl="node1" presStyleIdx="3" presStyleCnt="6">
        <dgm:presLayoutVars>
          <dgm:bulletEnabled val="1"/>
        </dgm:presLayoutVars>
      </dgm:prSet>
      <dgm:spPr/>
    </dgm:pt>
    <dgm:pt modelId="{45258B9E-CF50-421E-B18E-652FAEDBD93D}" type="pres">
      <dgm:prSet presAssocID="{7389A8CF-465E-4FE3-AF59-265963161327}" presName="sibTrans" presStyleCnt="0"/>
      <dgm:spPr/>
    </dgm:pt>
    <dgm:pt modelId="{3ECAC9A7-969B-4B2A-9D42-A900F61DF7E8}" type="pres">
      <dgm:prSet presAssocID="{33932FCB-4594-4ABC-89C1-C982B2A08B0F}" presName="node" presStyleLbl="node1" presStyleIdx="4" presStyleCnt="6">
        <dgm:presLayoutVars>
          <dgm:bulletEnabled val="1"/>
        </dgm:presLayoutVars>
      </dgm:prSet>
      <dgm:spPr/>
    </dgm:pt>
    <dgm:pt modelId="{1079EB99-68B8-45AC-B2DD-369CC0A2DE03}" type="pres">
      <dgm:prSet presAssocID="{4047C5D8-6C8E-412F-809A-E95DC76A3981}" presName="sibTrans" presStyleCnt="0"/>
      <dgm:spPr/>
    </dgm:pt>
    <dgm:pt modelId="{20388861-3D53-4AE8-B258-91EC9AFFB60B}" type="pres">
      <dgm:prSet presAssocID="{872870D0-44B1-4B90-84E2-AE8077DB6BE4}" presName="node" presStyleLbl="node1" presStyleIdx="5" presStyleCnt="6">
        <dgm:presLayoutVars>
          <dgm:bulletEnabled val="1"/>
        </dgm:presLayoutVars>
      </dgm:prSet>
      <dgm:spPr/>
    </dgm:pt>
  </dgm:ptLst>
  <dgm:cxnLst>
    <dgm:cxn modelId="{83CC2A0E-6708-4FEE-8061-7CA811474263}" srcId="{2D23D71F-2D75-42A7-BC39-3E7F80D20EFB}" destId="{A693DA13-55CA-4F18-B689-8994C227962F}" srcOrd="3" destOrd="0" parTransId="{929B86C6-B5DE-45AA-92CB-455386D03755}" sibTransId="{7389A8CF-465E-4FE3-AF59-265963161327}"/>
    <dgm:cxn modelId="{2758DC1E-AE0A-4378-A89B-FB90993BFB2A}" type="presOf" srcId="{872870D0-44B1-4B90-84E2-AE8077DB6BE4}" destId="{20388861-3D53-4AE8-B258-91EC9AFFB60B}" srcOrd="0" destOrd="0" presId="urn:microsoft.com/office/officeart/2005/8/layout/default"/>
    <dgm:cxn modelId="{A981A120-8BCC-43E9-A39B-529C5E1EFBCA}" type="presOf" srcId="{33932FCB-4594-4ABC-89C1-C982B2A08B0F}" destId="{3ECAC9A7-969B-4B2A-9D42-A900F61DF7E8}" srcOrd="0" destOrd="0" presId="urn:microsoft.com/office/officeart/2005/8/layout/default"/>
    <dgm:cxn modelId="{3EC4092D-B4A9-431E-9AF4-089EB8EBDC95}" type="presOf" srcId="{2D23D71F-2D75-42A7-BC39-3E7F80D20EFB}" destId="{507E5A46-B50A-4861-AF39-70BB61298887}" srcOrd="0" destOrd="0" presId="urn:microsoft.com/office/officeart/2005/8/layout/default"/>
    <dgm:cxn modelId="{7D538C68-DB25-4DA3-AEDF-9074E7F31277}" srcId="{2D23D71F-2D75-42A7-BC39-3E7F80D20EFB}" destId="{6B1DAE8D-8079-48C9-A415-FEA9D644A1B4}" srcOrd="0" destOrd="0" parTransId="{969972C7-E56D-4CD6-82FA-5F46F6FD292E}" sibTransId="{824EC562-0A20-4474-B41A-DCEA80D7C063}"/>
    <dgm:cxn modelId="{C8B6026F-9E1A-44A0-9CEE-F826F4E9DDA9}" type="presOf" srcId="{E4673DDB-9011-4D54-8CD7-93C0E00446B3}" destId="{DCB52EE2-A5E6-41E7-94C1-3FF8F348E5EF}" srcOrd="0" destOrd="0" presId="urn:microsoft.com/office/officeart/2005/8/layout/default"/>
    <dgm:cxn modelId="{AC22EC52-7883-4078-A8C1-21F53ADD0E03}" srcId="{2D23D71F-2D75-42A7-BC39-3E7F80D20EFB}" destId="{1211D5FF-C207-4ECE-9BCA-908A58360048}" srcOrd="2" destOrd="0" parTransId="{82B9F24D-8E41-4F47-B56A-275BD4B428EC}" sibTransId="{BE91F8A8-67C1-406F-9B3F-F1436631091D}"/>
    <dgm:cxn modelId="{5189D55A-9A49-4F21-B18A-C74FD1870336}" srcId="{2D23D71F-2D75-42A7-BC39-3E7F80D20EFB}" destId="{872870D0-44B1-4B90-84E2-AE8077DB6BE4}" srcOrd="5" destOrd="0" parTransId="{365E3F2E-4BEE-4092-A91B-ADB02B48A25A}" sibTransId="{1795ED6A-5D13-42B5-AEAC-6106AE664923}"/>
    <dgm:cxn modelId="{BA97017D-19AC-4229-A7E5-F23BEB3AFDB3}" type="presOf" srcId="{1211D5FF-C207-4ECE-9BCA-908A58360048}" destId="{EA934627-280B-47AF-97EB-5BED231FD3AF}" srcOrd="0" destOrd="0" presId="urn:microsoft.com/office/officeart/2005/8/layout/default"/>
    <dgm:cxn modelId="{BB1FD8A8-60B1-4C5D-80D7-43AAC2866B5B}" type="presOf" srcId="{6B1DAE8D-8079-48C9-A415-FEA9D644A1B4}" destId="{07692591-F946-4177-86C5-BEF81F556B6E}" srcOrd="0" destOrd="0" presId="urn:microsoft.com/office/officeart/2005/8/layout/default"/>
    <dgm:cxn modelId="{7DB741D6-28B2-446E-93BC-ABBE351EE06E}" srcId="{2D23D71F-2D75-42A7-BC39-3E7F80D20EFB}" destId="{E4673DDB-9011-4D54-8CD7-93C0E00446B3}" srcOrd="1" destOrd="0" parTransId="{A2DB7206-7700-41FB-8E29-9715662F9423}" sibTransId="{077A5642-8230-4B86-934B-5A4CF765CA1A}"/>
    <dgm:cxn modelId="{06B202E1-24BF-4419-B349-E84EEF8375D0}" type="presOf" srcId="{A693DA13-55CA-4F18-B689-8994C227962F}" destId="{11DB0665-D75B-44AC-BCBF-094B72384694}" srcOrd="0" destOrd="0" presId="urn:microsoft.com/office/officeart/2005/8/layout/default"/>
    <dgm:cxn modelId="{6C26CAE2-3CE2-410F-8495-3FD9C78912B9}" srcId="{2D23D71F-2D75-42A7-BC39-3E7F80D20EFB}" destId="{33932FCB-4594-4ABC-89C1-C982B2A08B0F}" srcOrd="4" destOrd="0" parTransId="{B1A3BC66-CC16-4CB5-8500-7AF8F355B6FF}" sibTransId="{4047C5D8-6C8E-412F-809A-E95DC76A3981}"/>
    <dgm:cxn modelId="{27FBDD7B-0B2A-4C94-B928-AE4BDE7841FF}" type="presParOf" srcId="{507E5A46-B50A-4861-AF39-70BB61298887}" destId="{07692591-F946-4177-86C5-BEF81F556B6E}" srcOrd="0" destOrd="0" presId="urn:microsoft.com/office/officeart/2005/8/layout/default"/>
    <dgm:cxn modelId="{EAE16410-46D2-46B6-B9FF-354D4AA81A9E}" type="presParOf" srcId="{507E5A46-B50A-4861-AF39-70BB61298887}" destId="{808CF7F3-CCA0-4FB3-BFD3-9F2AAC273CA1}" srcOrd="1" destOrd="0" presId="urn:microsoft.com/office/officeart/2005/8/layout/default"/>
    <dgm:cxn modelId="{F24556E8-DD8A-45D5-B58A-F2C1E45B888D}" type="presParOf" srcId="{507E5A46-B50A-4861-AF39-70BB61298887}" destId="{DCB52EE2-A5E6-41E7-94C1-3FF8F348E5EF}" srcOrd="2" destOrd="0" presId="urn:microsoft.com/office/officeart/2005/8/layout/default"/>
    <dgm:cxn modelId="{2AF5A3E2-5E96-4CE0-B903-24FFFB5DCF40}" type="presParOf" srcId="{507E5A46-B50A-4861-AF39-70BB61298887}" destId="{E023F193-90E0-4392-BFCD-5B4FA1E5F0FC}" srcOrd="3" destOrd="0" presId="urn:microsoft.com/office/officeart/2005/8/layout/default"/>
    <dgm:cxn modelId="{B64C95EF-8796-423F-B2B2-E5FC1F497154}" type="presParOf" srcId="{507E5A46-B50A-4861-AF39-70BB61298887}" destId="{EA934627-280B-47AF-97EB-5BED231FD3AF}" srcOrd="4" destOrd="0" presId="urn:microsoft.com/office/officeart/2005/8/layout/default"/>
    <dgm:cxn modelId="{9277AB59-3859-4BDC-8D18-8CDCCD0E1A4C}" type="presParOf" srcId="{507E5A46-B50A-4861-AF39-70BB61298887}" destId="{93D0ED89-5925-452E-8C4C-18FEF97858A9}" srcOrd="5" destOrd="0" presId="urn:microsoft.com/office/officeart/2005/8/layout/default"/>
    <dgm:cxn modelId="{15E832DE-7BD8-43BF-BEFE-A29977B874C9}" type="presParOf" srcId="{507E5A46-B50A-4861-AF39-70BB61298887}" destId="{11DB0665-D75B-44AC-BCBF-094B72384694}" srcOrd="6" destOrd="0" presId="urn:microsoft.com/office/officeart/2005/8/layout/default"/>
    <dgm:cxn modelId="{38E3DCCA-EE6E-4DB4-8A32-25A5E0BAC514}" type="presParOf" srcId="{507E5A46-B50A-4861-AF39-70BB61298887}" destId="{45258B9E-CF50-421E-B18E-652FAEDBD93D}" srcOrd="7" destOrd="0" presId="urn:microsoft.com/office/officeart/2005/8/layout/default"/>
    <dgm:cxn modelId="{D7037F99-A948-4288-AD08-B2A26AA71BB2}" type="presParOf" srcId="{507E5A46-B50A-4861-AF39-70BB61298887}" destId="{3ECAC9A7-969B-4B2A-9D42-A900F61DF7E8}" srcOrd="8" destOrd="0" presId="urn:microsoft.com/office/officeart/2005/8/layout/default"/>
    <dgm:cxn modelId="{BDA4673C-CCC0-4B1A-9B12-9BF9E417BF53}" type="presParOf" srcId="{507E5A46-B50A-4861-AF39-70BB61298887}" destId="{1079EB99-68B8-45AC-B2DD-369CC0A2DE03}" srcOrd="9" destOrd="0" presId="urn:microsoft.com/office/officeart/2005/8/layout/default"/>
    <dgm:cxn modelId="{4C3079C9-2BF4-4083-84CB-EBD128FB7C80}" type="presParOf" srcId="{507E5A46-B50A-4861-AF39-70BB61298887}" destId="{20388861-3D53-4AE8-B258-91EC9AFFB60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0CD6E6-9B59-4008-963A-599388A9C50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8C5954-A03D-4923-A1E5-13001C04AD7A}">
      <dgm:prSet/>
      <dgm:spPr/>
      <dgm:t>
        <a:bodyPr/>
        <a:lstStyle/>
        <a:p>
          <a:r>
            <a:rPr lang="pl-PL" dirty="0"/>
            <a:t>By opanować technikę stawiania długich kroków, można chwycić kijki mniej więcej w 1/4 ich długości. Następnie należy ułożyć ręce wzdłuż ciała, tak by dłuższa część kijków była z przodu. Potem można rozpocząć marsz, w taki sposób, by kroki były długości wystających kijków. Należy pamiętać o pracy kończynami górnymi.</a:t>
          </a:r>
          <a:endParaRPr lang="en-US" dirty="0"/>
        </a:p>
      </dgm:t>
    </dgm:pt>
    <dgm:pt modelId="{FD2E5299-7DAB-474E-A408-444310643ABC}" type="parTrans" cxnId="{FBB79216-FD87-4040-AF30-01CE29A21044}">
      <dgm:prSet/>
      <dgm:spPr/>
      <dgm:t>
        <a:bodyPr/>
        <a:lstStyle/>
        <a:p>
          <a:endParaRPr lang="en-US"/>
        </a:p>
      </dgm:t>
    </dgm:pt>
    <dgm:pt modelId="{C15D16A4-53EE-4C1E-8614-47F3026138DF}" type="sibTrans" cxnId="{FBB79216-FD87-4040-AF30-01CE29A21044}">
      <dgm:prSet/>
      <dgm:spPr/>
      <dgm:t>
        <a:bodyPr/>
        <a:lstStyle/>
        <a:p>
          <a:endParaRPr lang="en-US"/>
        </a:p>
      </dgm:t>
    </dgm:pt>
    <dgm:pt modelId="{6206CB49-FB6B-4B6E-B52E-9835B7B586C3}">
      <dgm:prSet/>
      <dgm:spPr/>
      <dgm:t>
        <a:bodyPr/>
        <a:lstStyle/>
        <a:p>
          <a:r>
            <a:rPr lang="pl-PL" dirty="0"/>
            <a:t>Podczas </a:t>
          </a:r>
          <a:r>
            <a:rPr lang="pl-PL" dirty="0" err="1"/>
            <a:t>nordic</a:t>
          </a:r>
          <a:r>
            <a:rPr lang="pl-PL" dirty="0"/>
            <a:t> </a:t>
          </a:r>
          <a:r>
            <a:rPr lang="pl-PL" dirty="0" err="1"/>
            <a:t>walking</a:t>
          </a:r>
          <a:r>
            <a:rPr lang="pl-PL" dirty="0"/>
            <a:t> ważna jest również technika pracowania dłońmi. Ćwiczenie do tego przygotowujące można wykonać w domu przed lustrem, ponieważ istotne jest, by obserwować ustawienie dłoni w trakcie odwodzenia kija. Podczas ćwiczenia należy stanąć w wykroku. Kijek należy schować pod pachą. Następnie prostuje się łokieć i ustawia drugi kij pod kątem ostrym do podłoża. W chwili przekładania ręki za siebie nie należy skręcać dłoni. Wskazane jest, by rozluźnić uchwyt, otworzyć dłoń, prostując palce.</a:t>
          </a:r>
          <a:endParaRPr lang="en-US" dirty="0"/>
        </a:p>
      </dgm:t>
    </dgm:pt>
    <dgm:pt modelId="{6E1CCD08-8378-4B41-BF71-78BB8CEF4913}" type="parTrans" cxnId="{0EEC13FC-AC04-42E2-B5DB-9749BE04C77F}">
      <dgm:prSet/>
      <dgm:spPr/>
      <dgm:t>
        <a:bodyPr/>
        <a:lstStyle/>
        <a:p>
          <a:endParaRPr lang="en-US"/>
        </a:p>
      </dgm:t>
    </dgm:pt>
    <dgm:pt modelId="{48EB8ED6-0FE1-4011-A138-E5273F2CF8A5}" type="sibTrans" cxnId="{0EEC13FC-AC04-42E2-B5DB-9749BE04C77F}">
      <dgm:prSet/>
      <dgm:spPr/>
      <dgm:t>
        <a:bodyPr/>
        <a:lstStyle/>
        <a:p>
          <a:endParaRPr lang="en-US"/>
        </a:p>
      </dgm:t>
    </dgm:pt>
    <dgm:pt modelId="{5EF1DCB6-5218-4044-97AD-C1FA87195CD1}">
      <dgm:prSet/>
      <dgm:spPr/>
      <dgm:t>
        <a:bodyPr/>
        <a:lstStyle/>
        <a:p>
          <a:r>
            <a:rPr lang="pl-PL"/>
            <a:t>Następne ćwiczenie to tak zwany </a:t>
          </a:r>
          <a:r>
            <a:rPr lang="pl-PL" b="1"/>
            <a:t>marsz kulawego</a:t>
          </a:r>
          <a:r>
            <a:rPr lang="pl-PL"/>
            <a:t>. Dzięki niemu można nauczyć się zsynchronizowanej pracy rąk i nóg. Ćwiczenie zaczyna się od postawy przedstawionej w poprzednim punkcie, czyli najpierw chowa się kij pod pachę, drugą wyprostowaną rękę wbija się kijek w ziemię pod kątem ostrym. Należy rozpocząć marsz, przekładając kij za siebie. Istotne jest, by stawiać krok nogą przeciwległą do wychodzącej ręki. Wykroki mają być zamaszyste i dalekie. Po opanowaniu tych ćwiczeń można spróbować połączyć ruchy rąk oraz nóg w całość</a:t>
          </a:r>
          <a:endParaRPr lang="en-US"/>
        </a:p>
      </dgm:t>
    </dgm:pt>
    <dgm:pt modelId="{0439142B-A863-4C6D-B4F7-7C50B9F6E30B}" type="parTrans" cxnId="{FF4355CC-38C7-4EC8-A48A-4BBFEEC40FE7}">
      <dgm:prSet/>
      <dgm:spPr/>
      <dgm:t>
        <a:bodyPr/>
        <a:lstStyle/>
        <a:p>
          <a:endParaRPr lang="en-US"/>
        </a:p>
      </dgm:t>
    </dgm:pt>
    <dgm:pt modelId="{37FF461A-1360-44F5-8DC8-F5B5AE966E81}" type="sibTrans" cxnId="{FF4355CC-38C7-4EC8-A48A-4BBFEEC40FE7}">
      <dgm:prSet/>
      <dgm:spPr/>
      <dgm:t>
        <a:bodyPr/>
        <a:lstStyle/>
        <a:p>
          <a:endParaRPr lang="en-US"/>
        </a:p>
      </dgm:t>
    </dgm:pt>
    <dgm:pt modelId="{48FF4BCB-5380-47C5-B6C3-9EBAA6DC6ABA}" type="pres">
      <dgm:prSet presAssocID="{2E0CD6E6-9B59-4008-963A-599388A9C507}" presName="linear" presStyleCnt="0">
        <dgm:presLayoutVars>
          <dgm:animLvl val="lvl"/>
          <dgm:resizeHandles val="exact"/>
        </dgm:presLayoutVars>
      </dgm:prSet>
      <dgm:spPr/>
    </dgm:pt>
    <dgm:pt modelId="{DC162EA1-9D77-41D7-BB24-520DFA1F49E3}" type="pres">
      <dgm:prSet presAssocID="{368C5954-A03D-4923-A1E5-13001C04AD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7CBE5C-01A2-43B5-BB16-CFDEEA4FE4F6}" type="pres">
      <dgm:prSet presAssocID="{C15D16A4-53EE-4C1E-8614-47F3026138DF}" presName="spacer" presStyleCnt="0"/>
      <dgm:spPr/>
    </dgm:pt>
    <dgm:pt modelId="{41723D8C-8E92-4197-A492-28ABBBD51416}" type="pres">
      <dgm:prSet presAssocID="{6206CB49-FB6B-4B6E-B52E-9835B7B586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AD57D11-9F46-442A-9103-3334724E804E}" type="pres">
      <dgm:prSet presAssocID="{48EB8ED6-0FE1-4011-A138-E5273F2CF8A5}" presName="spacer" presStyleCnt="0"/>
      <dgm:spPr/>
    </dgm:pt>
    <dgm:pt modelId="{5749E379-2F57-4F1E-914E-04FD113BA5A0}" type="pres">
      <dgm:prSet presAssocID="{5EF1DCB6-5218-4044-97AD-C1FA87195CD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BC30805-440B-431A-88AF-CFD9F035F360}" type="presOf" srcId="{368C5954-A03D-4923-A1E5-13001C04AD7A}" destId="{DC162EA1-9D77-41D7-BB24-520DFA1F49E3}" srcOrd="0" destOrd="0" presId="urn:microsoft.com/office/officeart/2005/8/layout/vList2"/>
    <dgm:cxn modelId="{FBB79216-FD87-4040-AF30-01CE29A21044}" srcId="{2E0CD6E6-9B59-4008-963A-599388A9C507}" destId="{368C5954-A03D-4923-A1E5-13001C04AD7A}" srcOrd="0" destOrd="0" parTransId="{FD2E5299-7DAB-474E-A408-444310643ABC}" sibTransId="{C15D16A4-53EE-4C1E-8614-47F3026138DF}"/>
    <dgm:cxn modelId="{B550C622-9EF1-4435-8D69-2CB297B90A2E}" type="presOf" srcId="{6206CB49-FB6B-4B6E-B52E-9835B7B586C3}" destId="{41723D8C-8E92-4197-A492-28ABBBD51416}" srcOrd="0" destOrd="0" presId="urn:microsoft.com/office/officeart/2005/8/layout/vList2"/>
    <dgm:cxn modelId="{37A69B4B-2B09-418C-8F16-0493BEF43415}" type="presOf" srcId="{2E0CD6E6-9B59-4008-963A-599388A9C507}" destId="{48FF4BCB-5380-47C5-B6C3-9EBAA6DC6ABA}" srcOrd="0" destOrd="0" presId="urn:microsoft.com/office/officeart/2005/8/layout/vList2"/>
    <dgm:cxn modelId="{FF4355CC-38C7-4EC8-A48A-4BBFEEC40FE7}" srcId="{2E0CD6E6-9B59-4008-963A-599388A9C507}" destId="{5EF1DCB6-5218-4044-97AD-C1FA87195CD1}" srcOrd="2" destOrd="0" parTransId="{0439142B-A863-4C6D-B4F7-7C50B9F6E30B}" sibTransId="{37FF461A-1360-44F5-8DC8-F5B5AE966E81}"/>
    <dgm:cxn modelId="{0EEC13FC-AC04-42E2-B5DB-9749BE04C77F}" srcId="{2E0CD6E6-9B59-4008-963A-599388A9C507}" destId="{6206CB49-FB6B-4B6E-B52E-9835B7B586C3}" srcOrd="1" destOrd="0" parTransId="{6E1CCD08-8378-4B41-BF71-78BB8CEF4913}" sibTransId="{48EB8ED6-0FE1-4011-A138-E5273F2CF8A5}"/>
    <dgm:cxn modelId="{7C12FFFD-1D42-4E71-997B-0DD57189D0D0}" type="presOf" srcId="{5EF1DCB6-5218-4044-97AD-C1FA87195CD1}" destId="{5749E379-2F57-4F1E-914E-04FD113BA5A0}" srcOrd="0" destOrd="0" presId="urn:microsoft.com/office/officeart/2005/8/layout/vList2"/>
    <dgm:cxn modelId="{7708B196-2CCE-4E50-B1E3-9DB2740DA44B}" type="presParOf" srcId="{48FF4BCB-5380-47C5-B6C3-9EBAA6DC6ABA}" destId="{DC162EA1-9D77-41D7-BB24-520DFA1F49E3}" srcOrd="0" destOrd="0" presId="urn:microsoft.com/office/officeart/2005/8/layout/vList2"/>
    <dgm:cxn modelId="{C8C16F26-81AC-4ED4-BBAD-1A1FA9648C7D}" type="presParOf" srcId="{48FF4BCB-5380-47C5-B6C3-9EBAA6DC6ABA}" destId="{9E7CBE5C-01A2-43B5-BB16-CFDEEA4FE4F6}" srcOrd="1" destOrd="0" presId="urn:microsoft.com/office/officeart/2005/8/layout/vList2"/>
    <dgm:cxn modelId="{947CF087-F846-4A77-9AB2-4B43F05256F0}" type="presParOf" srcId="{48FF4BCB-5380-47C5-B6C3-9EBAA6DC6ABA}" destId="{41723D8C-8E92-4197-A492-28ABBBD51416}" srcOrd="2" destOrd="0" presId="urn:microsoft.com/office/officeart/2005/8/layout/vList2"/>
    <dgm:cxn modelId="{646F3DB8-A662-473D-A2EF-2B88843FF3BD}" type="presParOf" srcId="{48FF4BCB-5380-47C5-B6C3-9EBAA6DC6ABA}" destId="{3AD57D11-9F46-442A-9103-3334724E804E}" srcOrd="3" destOrd="0" presId="urn:microsoft.com/office/officeart/2005/8/layout/vList2"/>
    <dgm:cxn modelId="{835C757D-99A9-422F-8CD8-0E612BC35B8A}" type="presParOf" srcId="{48FF4BCB-5380-47C5-B6C3-9EBAA6DC6ABA}" destId="{5749E379-2F57-4F1E-914E-04FD113BA5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92591-F946-4177-86C5-BEF81F556B6E}">
      <dsp:nvSpPr>
        <dsp:cNvPr id="0" name=""/>
        <dsp:cNvSpPr/>
      </dsp:nvSpPr>
      <dsp:spPr>
        <a:xfrm>
          <a:off x="116785" y="164"/>
          <a:ext cx="2846635" cy="1707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Wystawianie do przodu ręki i nogi po tej samej stronie ciała</a:t>
          </a:r>
          <a:endParaRPr lang="en-US" sz="2500" kern="1200"/>
        </a:p>
      </dsp:txBody>
      <dsp:txXfrm>
        <a:off x="116785" y="164"/>
        <a:ext cx="2846635" cy="1707981"/>
      </dsp:txXfrm>
    </dsp:sp>
    <dsp:sp modelId="{DCB52EE2-A5E6-41E7-94C1-3FF8F348E5EF}">
      <dsp:nvSpPr>
        <dsp:cNvPr id="0" name=""/>
        <dsp:cNvSpPr/>
      </dsp:nvSpPr>
      <dsp:spPr>
        <a:xfrm>
          <a:off x="3248084" y="164"/>
          <a:ext cx="2846635" cy="1707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Zbyt małe kroki</a:t>
          </a:r>
          <a:endParaRPr lang="en-US" sz="2500" kern="1200"/>
        </a:p>
      </dsp:txBody>
      <dsp:txXfrm>
        <a:off x="3248084" y="164"/>
        <a:ext cx="2846635" cy="1707981"/>
      </dsp:txXfrm>
    </dsp:sp>
    <dsp:sp modelId="{EA934627-280B-47AF-97EB-5BED231FD3AF}">
      <dsp:nvSpPr>
        <dsp:cNvPr id="0" name=""/>
        <dsp:cNvSpPr/>
      </dsp:nvSpPr>
      <dsp:spPr>
        <a:xfrm>
          <a:off x="6379384" y="164"/>
          <a:ext cx="2846635" cy="1707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Wbijanie kijka trzonkiem do przodu</a:t>
          </a:r>
          <a:endParaRPr lang="en-US" sz="2500" kern="1200"/>
        </a:p>
      </dsp:txBody>
      <dsp:txXfrm>
        <a:off x="6379384" y="164"/>
        <a:ext cx="2846635" cy="1707981"/>
      </dsp:txXfrm>
    </dsp:sp>
    <dsp:sp modelId="{11DB0665-D75B-44AC-BCBF-094B72384694}">
      <dsp:nvSpPr>
        <dsp:cNvPr id="0" name=""/>
        <dsp:cNvSpPr/>
      </dsp:nvSpPr>
      <dsp:spPr>
        <a:xfrm>
          <a:off x="116785" y="1992809"/>
          <a:ext cx="2846635" cy="1707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Skręcanie dłoni za sobą</a:t>
          </a:r>
          <a:endParaRPr lang="en-US" sz="2500" kern="1200" dirty="0"/>
        </a:p>
      </dsp:txBody>
      <dsp:txXfrm>
        <a:off x="116785" y="1992809"/>
        <a:ext cx="2846635" cy="1707981"/>
      </dsp:txXfrm>
    </dsp:sp>
    <dsp:sp modelId="{3ECAC9A7-969B-4B2A-9D42-A900F61DF7E8}">
      <dsp:nvSpPr>
        <dsp:cNvPr id="0" name=""/>
        <dsp:cNvSpPr/>
      </dsp:nvSpPr>
      <dsp:spPr>
        <a:xfrm>
          <a:off x="3248084" y="1992809"/>
          <a:ext cx="2846635" cy="1707981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Brak rozgrzewki </a:t>
          </a:r>
          <a:endParaRPr lang="en-US" sz="2500" kern="1200"/>
        </a:p>
      </dsp:txBody>
      <dsp:txXfrm>
        <a:off x="3248084" y="1992809"/>
        <a:ext cx="2846635" cy="1707981"/>
      </dsp:txXfrm>
    </dsp:sp>
    <dsp:sp modelId="{20388861-3D53-4AE8-B258-91EC9AFFB60B}">
      <dsp:nvSpPr>
        <dsp:cNvPr id="0" name=""/>
        <dsp:cNvSpPr/>
      </dsp:nvSpPr>
      <dsp:spPr>
        <a:xfrm>
          <a:off x="6379384" y="1992809"/>
          <a:ext cx="2846635" cy="1707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Wbijanie kijka zbyt daleko od boku</a:t>
          </a:r>
          <a:endParaRPr lang="en-US" sz="2500" kern="1200"/>
        </a:p>
      </dsp:txBody>
      <dsp:txXfrm>
        <a:off x="6379384" y="1992809"/>
        <a:ext cx="2846635" cy="1707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62EA1-9D77-41D7-BB24-520DFA1F49E3}">
      <dsp:nvSpPr>
        <dsp:cNvPr id="0" name=""/>
        <dsp:cNvSpPr/>
      </dsp:nvSpPr>
      <dsp:spPr>
        <a:xfrm>
          <a:off x="0" y="328598"/>
          <a:ext cx="6555956" cy="19062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By opanować technikę stawiania długich kroków, można chwycić kijki mniej więcej w 1/4 ich długości. Następnie należy ułożyć ręce wzdłuż ciała, tak by dłuższa część kijków była z przodu. Potem można rozpocząć marsz, w taki sposób, by kroki były długości wystających kijków. Należy pamiętać o pracy kończynami górnymi.</a:t>
          </a:r>
          <a:endParaRPr lang="en-US" sz="1400" kern="1200" dirty="0"/>
        </a:p>
      </dsp:txBody>
      <dsp:txXfrm>
        <a:off x="93054" y="421652"/>
        <a:ext cx="6369848" cy="1720114"/>
      </dsp:txXfrm>
    </dsp:sp>
    <dsp:sp modelId="{41723D8C-8E92-4197-A492-28ABBBD51416}">
      <dsp:nvSpPr>
        <dsp:cNvPr id="0" name=""/>
        <dsp:cNvSpPr/>
      </dsp:nvSpPr>
      <dsp:spPr>
        <a:xfrm>
          <a:off x="0" y="2275140"/>
          <a:ext cx="6555956" cy="1906222"/>
        </a:xfrm>
        <a:prstGeom prst="roundRect">
          <a:avLst/>
        </a:prstGeom>
        <a:solidFill>
          <a:schemeClr val="accent2">
            <a:hueOff val="-441348"/>
            <a:satOff val="2109"/>
            <a:lumOff val="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Podczas </a:t>
          </a:r>
          <a:r>
            <a:rPr lang="pl-PL" sz="1400" kern="1200" dirty="0" err="1"/>
            <a:t>nordic</a:t>
          </a:r>
          <a:r>
            <a:rPr lang="pl-PL" sz="1400" kern="1200" dirty="0"/>
            <a:t> </a:t>
          </a:r>
          <a:r>
            <a:rPr lang="pl-PL" sz="1400" kern="1200" dirty="0" err="1"/>
            <a:t>walking</a:t>
          </a:r>
          <a:r>
            <a:rPr lang="pl-PL" sz="1400" kern="1200" dirty="0"/>
            <a:t> ważna jest również technika pracowania dłońmi. Ćwiczenie do tego przygotowujące można wykonać w domu przed lustrem, ponieważ istotne jest, by obserwować ustawienie dłoni w trakcie odwodzenia kija. Podczas ćwiczenia należy stanąć w wykroku. Kijek należy schować pod pachą. Następnie prostuje się łokieć i ustawia drugi kij pod kątem ostrym do podłoża. W chwili przekładania ręki za siebie nie należy skręcać dłoni. Wskazane jest, by rozluźnić uchwyt, otworzyć dłoń, prostując palce.</a:t>
          </a:r>
          <a:endParaRPr lang="en-US" sz="1400" kern="1200" dirty="0"/>
        </a:p>
      </dsp:txBody>
      <dsp:txXfrm>
        <a:off x="93054" y="2368194"/>
        <a:ext cx="6369848" cy="1720114"/>
      </dsp:txXfrm>
    </dsp:sp>
    <dsp:sp modelId="{5749E379-2F57-4F1E-914E-04FD113BA5A0}">
      <dsp:nvSpPr>
        <dsp:cNvPr id="0" name=""/>
        <dsp:cNvSpPr/>
      </dsp:nvSpPr>
      <dsp:spPr>
        <a:xfrm>
          <a:off x="0" y="4221683"/>
          <a:ext cx="6555956" cy="1906222"/>
        </a:xfrm>
        <a:prstGeom prst="round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Następne ćwiczenie to tak zwany </a:t>
          </a:r>
          <a:r>
            <a:rPr lang="pl-PL" sz="1400" b="1" kern="1200"/>
            <a:t>marsz kulawego</a:t>
          </a:r>
          <a:r>
            <a:rPr lang="pl-PL" sz="1400" kern="1200"/>
            <a:t>. Dzięki niemu można nauczyć się zsynchronizowanej pracy rąk i nóg. Ćwiczenie zaczyna się od postawy przedstawionej w poprzednim punkcie, czyli najpierw chowa się kij pod pachę, drugą wyprostowaną rękę wbija się kijek w ziemię pod kątem ostrym. Należy rozpocząć marsz, przekładając kij za siebie. Istotne jest, by stawiać krok nogą przeciwległą do wychodzącej ręki. Wykroki mają być zamaszyste i dalekie. Po opanowaniu tych ćwiczeń można spróbować połączyć ruchy rąk oraz nóg w całość</a:t>
          </a:r>
          <a:endParaRPr lang="en-US" sz="1400" kern="1200"/>
        </a:p>
      </dsp:txBody>
      <dsp:txXfrm>
        <a:off x="93054" y="4314737"/>
        <a:ext cx="6369848" cy="1720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Thursday, June 3,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8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Thursday, June 3,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9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3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1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8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Thursday, June 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Thursday, June 3,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onet.pl/zdrowie,nordic-walking---przygotowanie--sprzet--efekty-zdrowotne,artykul,172885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7">
            <a:extLst>
              <a:ext uri="{FF2B5EF4-FFF2-40B4-BE49-F238E27FC236}">
                <a16:creationId xmlns:a16="http://schemas.microsoft.com/office/drawing/2014/main" id="{D4BB9EAD-82C5-4DBD-BD13-BD52755E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037250F5-2719-46CF-BF94-09CA242B3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2D1D19-94E7-427D-A80A-D6D9F2DA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898" y="576263"/>
            <a:ext cx="4977777" cy="2967606"/>
          </a:xfrm>
        </p:spPr>
        <p:txBody>
          <a:bodyPr anchor="b">
            <a:normAutofit/>
          </a:bodyPr>
          <a:lstStyle/>
          <a:p>
            <a:pPr algn="l"/>
            <a:r>
              <a:rPr lang="pl-PL" sz="4800" b="1" dirty="0" err="1">
                <a:cs typeface="Calibri Light"/>
              </a:rPr>
              <a:t>Nordic</a:t>
            </a:r>
            <a:r>
              <a:rPr lang="pl-PL" sz="4800" b="1" dirty="0">
                <a:cs typeface="Calibri Light"/>
              </a:rPr>
              <a:t> </a:t>
            </a:r>
            <a:r>
              <a:rPr lang="pl-PL" sz="4800" b="1" dirty="0" err="1">
                <a:cs typeface="Calibri Light"/>
              </a:rPr>
              <a:t>Walking</a:t>
            </a:r>
            <a:endParaRPr lang="pl-PL" sz="48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11D842-D027-45A2-981F-6B76E11EE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95999" y="695340"/>
            <a:ext cx="5391683" cy="547685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3FD53B9-BACB-4F9A-9CF5-DFFABB89E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3BAA05-2208-445F-893E-D4792BC03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rafika wektorowa, ikony, ilustracje Kij Do Nordic Walking na licencji  royalty-free - iStock">
            <a:extLst>
              <a:ext uri="{FF2B5EF4-FFF2-40B4-BE49-F238E27FC236}">
                <a16:creationId xmlns:a16="http://schemas.microsoft.com/office/drawing/2014/main" id="{6DE402F5-4219-434E-B2E2-8F66744D8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20" y="1447037"/>
            <a:ext cx="4981360" cy="396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230CD073-E6D8-469D-B94E-B63E75BE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3" y="446091"/>
            <a:ext cx="194780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860F0456-3210-40A9-9842-D54278F5F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00" y="4871242"/>
            <a:ext cx="2088232" cy="123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D84EF7-C6CD-4A1F-92BC-E2977237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a typeface="+mj-lt"/>
                <a:cs typeface="+mj-lt"/>
              </a:rPr>
              <a:t>Czego należy unikać?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41FD27-2150-4D2B-A417-1845C167F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Powierzchni utwardzonych np. betonu czy asfaltu. Może to prowadzić do przeciążeń i urazów aparatu kostno-stawowego. Na twardych powierzchniach dużo trudniej jest zapanować nad techniką i długością kroków.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Ważna jest odpowiednia technika. Gdy nie pilnujemy się jej możemy doprowadzić do usztywnienia ramion, karku i szyi oraz pogłębić kifozę piersiową. 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Ważny jest też odpowiedni sprzęt przeznaczony do </a:t>
            </a:r>
            <a:r>
              <a:rPr lang="pl-PL" dirty="0" err="1">
                <a:ea typeface="+mn-lt"/>
                <a:cs typeface="+mn-lt"/>
              </a:rPr>
              <a:t>Nordic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Walking</a:t>
            </a:r>
            <a:r>
              <a:rPr lang="pl-PL" dirty="0">
                <a:ea typeface="+mn-lt"/>
                <a:cs typeface="+mn-lt"/>
              </a:rPr>
              <a:t>. 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21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CDBD89-68D1-4080-8B6B-14551B6E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Błędy popełniane przez początkujących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23B6EA-3D36-4C21-A027-76E9E6B2F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8611936" cy="458216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Brak rozgrzewki - przed każdym wysiłkiem fizycznym, tak i w przypadku </a:t>
            </a:r>
            <a:r>
              <a:rPr lang="pl-PL" dirty="0" err="1">
                <a:ea typeface="+mn-lt"/>
                <a:cs typeface="+mn-lt"/>
              </a:rPr>
              <a:t>nordic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walking</a:t>
            </a:r>
            <a:r>
              <a:rPr lang="pl-PL" dirty="0">
                <a:ea typeface="+mn-lt"/>
                <a:cs typeface="+mn-lt"/>
              </a:rPr>
              <a:t>, należy odpowiednio się rozgrzać, by przygotować organizm do aktywności i uniknąć ewentualnych kontuzji. 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Skręcanie dłoni za sobą, zwłaszcza gdy przenosimy rękę za siebie i powinniśmy ją otworzyć.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Wystawianie rąk i nogi do przodu po tej samej stronie ciała - powinno się pracować nimi naprzemiennie (gdy wystawiamy prawą nogę, to jednocześnie wyciągamy do przodu lewą dłoń i odwrotnie).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Wbijanie kija trzonkiem do przodu - w czasie marszu powinniśmy wbijać kije ukośnie w ziemię, skierowane trzonkiem do tyłu.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Zbyt małe kroki - powinno się wykonywać je zamaszyście, stawiając swe stopy na długość wyprostowanych rąk.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Wbijanie kijków zbyt daleko do boku - w czasie marszu łokieć powinien przez cały czas znajdować się naturalnie blisko ciała.</a:t>
            </a:r>
          </a:p>
        </p:txBody>
      </p:sp>
      <p:pic>
        <p:nvPicPr>
          <p:cNvPr id="4" name="Obraz 4" descr="Obraz zawierający clipart&#10;&#10;Opis wygenerowany automatycznie">
            <a:extLst>
              <a:ext uri="{FF2B5EF4-FFF2-40B4-BE49-F238E27FC236}">
                <a16:creationId xmlns:a16="http://schemas.microsoft.com/office/drawing/2014/main" id="{79666691-2F39-452E-8939-28EC8C20D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986" y="285847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26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17F361-C3BB-49D5-BF1A-97FED7FB2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a typeface="+mj-lt"/>
                <a:cs typeface="+mj-lt"/>
              </a:rPr>
              <a:t>Jak dobrać kije ?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878AFF-C46F-4D3D-BB9D-DB785E275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6941799" cy="457172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Aby dobrać odpowiednią wysokość kijów należy ustawić je pionowo i chwycić za rączkę.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Kije mają właściwą wysokość jeśli kąt ugięcia w stawie łokciowym będzie wynosił w przybliżeniu 90 stopni.</a:t>
            </a:r>
            <a:endParaRPr lang="pl-PL" dirty="0"/>
          </a:p>
          <a:p>
            <a:pPr marL="0" indent="0">
              <a:buNone/>
            </a:pPr>
            <a:endParaRPr lang="pl-PL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b="1" dirty="0">
                <a:ea typeface="+mn-lt"/>
                <a:cs typeface="+mn-lt"/>
              </a:rPr>
              <a:t>Kijki o stałej długości – </a:t>
            </a:r>
            <a:r>
              <a:rPr lang="pl-PL" dirty="0">
                <a:ea typeface="+mn-lt"/>
                <a:cs typeface="+mn-lt"/>
              </a:rPr>
              <a:t>nie da się ich wymieniać z osobami o innym wzroście, ale jeśli dopasujemy je do siebie – mogą posłużyć nam przez długi czas. Kijki te są uważane za mocniejsze (nie będzie problemów z regulacją). Ich dużym minusem jest brak możliwości złożenia na czas transportu.</a:t>
            </a:r>
            <a:endParaRPr lang="pl-PL" dirty="0"/>
          </a:p>
          <a:p>
            <a:pPr marL="0" indent="0">
              <a:buNone/>
            </a:pPr>
            <a:r>
              <a:rPr lang="pl-PL" b="1" dirty="0">
                <a:ea typeface="+mn-lt"/>
                <a:cs typeface="+mn-lt"/>
              </a:rPr>
              <a:t>Kijki o regulowanej długości (teleskopowe) –</a:t>
            </a:r>
            <a:r>
              <a:rPr lang="pl-PL" dirty="0">
                <a:ea typeface="+mn-lt"/>
                <a:cs typeface="+mn-lt"/>
              </a:rPr>
              <a:t> częściej wybierane, gdyż ich dużym plusem jest opcja regulacji, która umożliwia dopasowanie ich do różnego wzrostu oraz możliwość złożenia ich na czas transportu.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22F2A5C9-93E3-41CB-AEDB-A4573F0B7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505" y="400833"/>
            <a:ext cx="3450607" cy="605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C5562-880D-4D85-9519-6D8DA4C6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Strój do </a:t>
            </a:r>
            <a:r>
              <a:rPr lang="pl-PL" b="1" dirty="0" err="1"/>
              <a:t>Nordic</a:t>
            </a:r>
            <a:r>
              <a:rPr lang="pl-PL" b="1" dirty="0"/>
              <a:t> </a:t>
            </a:r>
            <a:r>
              <a:rPr lang="pl-PL" b="1" dirty="0" err="1"/>
              <a:t>Walking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56FEF-7F94-4D9A-95BA-775EB83BF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Wygodne buty, dobrze gdyby były pół numeru większe niż zwykle, gdyż palce potrzebują odpowiednio dużo miejsca w czasie stawiania kroków.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Skarpety z materiału, który może odprowadzić wilgoć na zewnątrz.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Strój zapewniający odprowadzenie potu (mowa tutaj o materiałach takich jak polipropylen lub </a:t>
            </a:r>
            <a:r>
              <a:rPr lang="pl-PL" dirty="0" err="1">
                <a:ea typeface="+mn-lt"/>
                <a:cs typeface="+mn-lt"/>
              </a:rPr>
              <a:t>poliakryl</a:t>
            </a:r>
            <a:r>
              <a:rPr lang="pl-PL" dirty="0">
                <a:ea typeface="+mn-lt"/>
                <a:cs typeface="+mn-lt"/>
              </a:rPr>
              <a:t>).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Mogą przydać się rękawiczki, jeżeli dłonie są podatne na otarcia lub gdy na dworze panuje niska temperatura oraz pas biodrowy z kieszeniami na butelkę z wodą lub plecaczek.</a:t>
            </a:r>
          </a:p>
          <a:p>
            <a:endParaRPr lang="pl-P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3732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6BB77C-6223-4CC8-AFB8-FD76AC5D2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b="1" dirty="0"/>
              <a:t>Przeciwwskazania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C9E60B-E19F-4D46-8CD8-1899F48B5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>
                <a:ea typeface="+mn-lt"/>
                <a:cs typeface="+mn-lt"/>
              </a:rPr>
              <a:t>Przeciwwskazań do chodzenia z kijkami jest niewiele. Obejmują one przede wszystkim: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gorączkę,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infekcje wirusowe i bakteryjne,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stany zaostrzenia chorób zwyrodnieniowych oraz innych w obrębie narządu ruchu, podczas których ruch może potęgować ból,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świeże urazy: złamania, skręcenia, zwichnięcia,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stany wyczerpania i wyniszczenia organizmu,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niewydolność naczyń wieńcowych,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anemię.</a:t>
            </a:r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511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8">
            <a:extLst>
              <a:ext uri="{FF2B5EF4-FFF2-40B4-BE49-F238E27FC236}">
                <a16:creationId xmlns:a16="http://schemas.microsoft.com/office/drawing/2014/main" id="{482F11BC-0096-4F9C-BAA6-E7D36C1E5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A1E615-6866-4975-BEB0-8A6DCCEFB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49980E-1F13-46BA-BFC3-59DA3D861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71B5C3-E173-4319-85D6-E3795330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02" y="341167"/>
            <a:ext cx="5228393" cy="828725"/>
          </a:xfrm>
        </p:spPr>
        <p:txBody>
          <a:bodyPr anchor="b">
            <a:normAutofit/>
          </a:bodyPr>
          <a:lstStyle/>
          <a:p>
            <a:r>
              <a:rPr lang="pl-PL" sz="4800" b="1"/>
              <a:t>Ciekawostki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40BBFA-283E-4082-9F98-189C0CD2C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04" y="1246201"/>
            <a:ext cx="5541542" cy="258247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</a:pPr>
            <a:r>
              <a:rPr lang="pl-PL" sz="1600" dirty="0">
                <a:ea typeface="+mn-lt"/>
                <a:cs typeface="+mn-lt"/>
              </a:rPr>
              <a:t>Kije są wykonane z aluminium, włókna szklanego i węglowego, co czyni je bardziej wytrzymałymi oraz lżejszymi.</a:t>
            </a:r>
            <a:endParaRPr lang="en-US" sz="16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</a:pPr>
            <a:r>
              <a:rPr lang="pl-PL" sz="1600" dirty="0">
                <a:ea typeface="+mn-lt"/>
                <a:cs typeface="+mn-lt"/>
              </a:rPr>
              <a:t>Mają one zamontowane „rękawiczki” odpowiadające za przenoszenie ruchu naszych ramion na kije. Dzięki temu nie musimy mocno ściskać rękojeści i kij sam będzie „trzymał się” dłoni.</a:t>
            </a:r>
            <a:endParaRPr lang="en-US" sz="16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</a:pPr>
            <a:r>
              <a:rPr lang="pl-PL" sz="1600" dirty="0">
                <a:ea typeface="+mn-lt"/>
                <a:cs typeface="+mn-lt"/>
              </a:rPr>
              <a:t>Przy wyborze odpowiednich kijków powinniśmy przymierzyć ”rękawiczki” i sprawdzić, czy są dla nas wygodne.</a:t>
            </a:r>
            <a:endParaRPr lang="en-US" sz="1600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</a:pPr>
            <a:r>
              <a:rPr lang="pl-PL" sz="1600" dirty="0">
                <a:ea typeface="+mn-lt"/>
                <a:cs typeface="+mn-lt"/>
              </a:rPr>
              <a:t>Na drugim końcu kijków zamontowane są groty, na które nasadza się gumowe nakładki. Długość samych kijków można regulować a ich optymalna długość to 65% wzrostu ich użytkownika.</a:t>
            </a:r>
          </a:p>
          <a:p>
            <a:pPr algn="just">
              <a:lnSpc>
                <a:spcPct val="90000"/>
              </a:lnSpc>
            </a:pPr>
            <a:r>
              <a:rPr lang="pl-PL" sz="1600" dirty="0">
                <a:ea typeface="+mn-lt"/>
                <a:cs typeface="+mn-lt"/>
              </a:rPr>
              <a:t>Istnieje Polska Federacja </a:t>
            </a:r>
            <a:r>
              <a:rPr lang="pl-PL" sz="1600" dirty="0" err="1">
                <a:ea typeface="+mn-lt"/>
                <a:cs typeface="+mn-lt"/>
              </a:rPr>
              <a:t>Nordic</a:t>
            </a:r>
            <a:r>
              <a:rPr lang="pl-PL" sz="1600" dirty="0">
                <a:ea typeface="+mn-lt"/>
                <a:cs typeface="+mn-lt"/>
              </a:rPr>
              <a:t> </a:t>
            </a:r>
            <a:r>
              <a:rPr lang="pl-PL" sz="1600" dirty="0" err="1">
                <a:ea typeface="+mn-lt"/>
                <a:cs typeface="+mn-lt"/>
              </a:rPr>
              <a:t>Walking</a:t>
            </a:r>
            <a:r>
              <a:rPr lang="pl-PL" sz="1600" dirty="0">
                <a:ea typeface="+mn-lt"/>
                <a:cs typeface="+mn-lt"/>
              </a:rPr>
              <a:t> i Polskie Stowarzyszenie </a:t>
            </a:r>
            <a:r>
              <a:rPr lang="pl-PL" sz="1600" dirty="0" err="1">
                <a:ea typeface="+mn-lt"/>
                <a:cs typeface="+mn-lt"/>
              </a:rPr>
              <a:t>Nordic</a:t>
            </a:r>
            <a:r>
              <a:rPr lang="pl-PL" sz="1600" dirty="0">
                <a:ea typeface="+mn-lt"/>
                <a:cs typeface="+mn-lt"/>
              </a:rPr>
              <a:t> </a:t>
            </a:r>
            <a:r>
              <a:rPr lang="pl-PL" sz="1600" dirty="0" err="1">
                <a:ea typeface="+mn-lt"/>
                <a:cs typeface="+mn-lt"/>
              </a:rPr>
              <a:t>Walking</a:t>
            </a:r>
            <a:r>
              <a:rPr lang="pl-PL" sz="1600" dirty="0">
                <a:ea typeface="+mn-lt"/>
                <a:cs typeface="+mn-lt"/>
              </a:rPr>
              <a:t>. Organizacje te prowadzą treningi </a:t>
            </a:r>
            <a:r>
              <a:rPr lang="pl-PL" sz="1600" dirty="0" err="1">
                <a:ea typeface="+mn-lt"/>
                <a:cs typeface="+mn-lt"/>
              </a:rPr>
              <a:t>nordic</a:t>
            </a:r>
            <a:r>
              <a:rPr lang="pl-PL" sz="1600" dirty="0">
                <a:ea typeface="+mn-lt"/>
                <a:cs typeface="+mn-lt"/>
              </a:rPr>
              <a:t> </a:t>
            </a:r>
            <a:r>
              <a:rPr lang="pl-PL" sz="1600" dirty="0" err="1">
                <a:ea typeface="+mn-lt"/>
                <a:cs typeface="+mn-lt"/>
              </a:rPr>
              <a:t>walking</a:t>
            </a:r>
            <a:r>
              <a:rPr lang="pl-PL" sz="1600" dirty="0">
                <a:ea typeface="+mn-lt"/>
                <a:cs typeface="+mn-lt"/>
              </a:rPr>
              <a:t> i organizują zawody w tej dyscyplinie.</a:t>
            </a:r>
          </a:p>
          <a:p>
            <a:pPr algn="just">
              <a:lnSpc>
                <a:spcPct val="90000"/>
              </a:lnSpc>
            </a:pPr>
            <a:r>
              <a:rPr lang="pl-PL" sz="1600" dirty="0">
                <a:ea typeface="+mn-lt"/>
                <a:cs typeface="+mn-lt"/>
              </a:rPr>
              <a:t>Istnieją różne odmiany tej dyscypliny o różnym poziomie trudności, na przykład chodzenie z kijkami w wodzie (</a:t>
            </a:r>
            <a:r>
              <a:rPr lang="pl-PL" sz="1600" dirty="0" err="1">
                <a:ea typeface="+mn-lt"/>
                <a:cs typeface="+mn-lt"/>
              </a:rPr>
              <a:t>aquatic</a:t>
            </a:r>
            <a:r>
              <a:rPr lang="pl-PL" sz="1600" dirty="0">
                <a:ea typeface="+mn-lt"/>
                <a:cs typeface="+mn-lt"/>
              </a:rPr>
              <a:t> </a:t>
            </a:r>
            <a:r>
              <a:rPr lang="pl-PL" sz="1600" dirty="0" err="1">
                <a:ea typeface="+mn-lt"/>
                <a:cs typeface="+mn-lt"/>
              </a:rPr>
              <a:t>walking</a:t>
            </a:r>
            <a:r>
              <a:rPr lang="pl-PL" sz="1600" dirty="0">
                <a:ea typeface="+mn-lt"/>
                <a:cs typeface="+mn-lt"/>
              </a:rPr>
              <a:t>).</a:t>
            </a:r>
          </a:p>
          <a:p>
            <a:pPr algn="just">
              <a:lnSpc>
                <a:spcPct val="90000"/>
              </a:lnSpc>
            </a:pPr>
            <a:endParaRPr lang="pl-PL" sz="1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2E7D1F-2146-4351-B555-F7AD66F91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95999" y="695340"/>
            <a:ext cx="5391683" cy="5476855"/>
          </a:xfrm>
          <a:prstGeom prst="rect">
            <a:avLst/>
          </a:prstGeom>
          <a:solidFill>
            <a:srgbClr val="FAF00C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" name="Obraz 4" descr="Obraz zawierający jazda na nartach&#10;&#10;Opis wygenerowany automatycznie">
            <a:extLst>
              <a:ext uri="{FF2B5EF4-FFF2-40B4-BE49-F238E27FC236}">
                <a16:creationId xmlns:a16="http://schemas.microsoft.com/office/drawing/2014/main" id="{F93A74B6-11F1-46A1-B291-C8BF2F01AA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45" r="8456" b="1"/>
          <a:stretch/>
        </p:blipFill>
        <p:spPr>
          <a:xfrm>
            <a:off x="6620386" y="1246946"/>
            <a:ext cx="4364109" cy="4364109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D8C7CAC-1828-45F3-9C70-DE1294FA2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FAF00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C52D459-9D8C-45C6-9998-FE9189062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FAF00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142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EF873-6BA7-40D6-87E0-7EBBFDAE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Źródła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267237-F259-4BE3-9301-8C865921D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Polska Federacja </a:t>
            </a:r>
            <a:r>
              <a:rPr lang="pl-PL" dirty="0" err="1">
                <a:ea typeface="+mn-lt"/>
                <a:cs typeface="+mn-lt"/>
              </a:rPr>
              <a:t>Nordic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Walking</a:t>
            </a:r>
            <a:r>
              <a:rPr lang="pl-PL" dirty="0">
                <a:ea typeface="+mn-lt"/>
                <a:cs typeface="+mn-lt"/>
              </a:rPr>
              <a:t> (pfnw.eu)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Polskie Stowarzyszenie </a:t>
            </a:r>
            <a:r>
              <a:rPr lang="pl-PL" dirty="0" err="1">
                <a:ea typeface="+mn-lt"/>
                <a:cs typeface="+mn-lt"/>
              </a:rPr>
              <a:t>Nordic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Walking</a:t>
            </a:r>
            <a:r>
              <a:rPr lang="pl-PL" dirty="0">
                <a:ea typeface="+mn-lt"/>
                <a:cs typeface="+mn-lt"/>
              </a:rPr>
              <a:t> (psnw.pl)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https://pl.wikipedia.org/wiki/Nordic_walking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https://marszpozdrowie.pl/trening/nordic-walking-technika-marszu</a:t>
            </a:r>
          </a:p>
          <a:p>
            <a:r>
              <a:rPr lang="pl-PL" dirty="0">
                <a:ea typeface="+mn-lt"/>
                <a:cs typeface="+mn-lt"/>
              </a:rPr>
              <a:t>https://www.newfeel.pl/porady/czym-jest-nordic-walking-a_15349</a:t>
            </a:r>
          </a:p>
          <a:p>
            <a:r>
              <a:rPr lang="pl-PL" dirty="0">
                <a:ea typeface="+mn-lt"/>
                <a:cs typeface="+mn-lt"/>
              </a:rPr>
              <a:t>http://docplayer.pl/14024271-Badania-naukowe-efekty-badan-nad-nordic-walking.html</a:t>
            </a:r>
          </a:p>
          <a:p>
            <a:r>
              <a:rPr lang="pl-PL" dirty="0">
                <a:ea typeface="+mn-lt"/>
                <a:cs typeface="+mn-lt"/>
              </a:rPr>
              <a:t>Technika NORDIC WALKING: instrukcja chodzenia z kijkami w 3 krokach - WFormie24.pl (poradnikzdrowie.pl)</a:t>
            </a:r>
          </a:p>
          <a:p>
            <a:r>
              <a:rPr lang="pl-PL" dirty="0">
                <a:ea typeface="+mn-lt"/>
                <a:cs typeface="+mn-lt"/>
              </a:rPr>
              <a:t>https://www.medonet.pl/zdrowie,nordic-walking---przygotowanie--sprzet--efekty-zdrowotne,artykul,1728851.html</a:t>
            </a:r>
            <a:endParaRPr lang="pl-PL" dirty="0">
              <a:ea typeface="+mn-lt"/>
              <a:cs typeface="+mn-lt"/>
              <a:hlinkClick r:id="rId2"/>
            </a:endParaRPr>
          </a:p>
          <a:p>
            <a:r>
              <a:rPr lang="pl-PL" dirty="0">
                <a:ea typeface="+mn-lt"/>
                <a:cs typeface="+mn-lt"/>
              </a:rPr>
              <a:t>https://www.doz.pl/czytelnia/a15864-Nordic_walking__zalety_i_technika_chodzenia_z_kijkami</a:t>
            </a:r>
          </a:p>
          <a:p>
            <a:endParaRPr lang="pl-PL" dirty="0">
              <a:ea typeface="+mn-lt"/>
              <a:cs typeface="+mn-lt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034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34914D-EEA5-4987-8890-D918D961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a typeface="+mj-lt"/>
                <a:cs typeface="+mj-lt"/>
              </a:rPr>
              <a:t>Na czym polega </a:t>
            </a:r>
            <a:r>
              <a:rPr lang="pl-PL" b="1" dirty="0" err="1">
                <a:ea typeface="+mj-lt"/>
                <a:cs typeface="+mj-lt"/>
              </a:rPr>
              <a:t>Nording</a:t>
            </a:r>
            <a:r>
              <a:rPr lang="pl-PL" b="1" dirty="0">
                <a:ea typeface="+mj-lt"/>
                <a:cs typeface="+mj-lt"/>
              </a:rPr>
              <a:t> </a:t>
            </a:r>
            <a:r>
              <a:rPr lang="pl-PL" b="1" dirty="0" err="1">
                <a:ea typeface="+mj-lt"/>
                <a:cs typeface="+mj-lt"/>
              </a:rPr>
              <a:t>Walking</a:t>
            </a:r>
            <a:r>
              <a:rPr lang="pl-PL" b="1" dirty="0">
                <a:ea typeface="+mj-lt"/>
                <a:cs typeface="+mj-lt"/>
              </a:rPr>
              <a:t>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7FC1A3-90F6-439F-B287-899846135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Jest to specjalna forma chodzenia z kijkami. Całość polega na umiejętnym odpychaniu się od podłoża i angażowaniu poszczególnych partii ciała. Wydaje się to prostą aktywnością fizyczną, ale wymaga pewnych nabytych umiejętności - doskonały sposób na zrzucenie zbędnych kilogramów oraz zachowaniu dobrej kondycji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Kijki redukują obciążenie stawów kolanowych, biodrowych oraz stóp co jest bardzo ważne dla osób mających problemy z nadwagą, które przecież właśnie te stawy powinny jak najbardziej oszczędzać.</a:t>
            </a:r>
            <a:endParaRPr lang="pl-PL" dirty="0"/>
          </a:p>
          <a:p>
            <a:pPr algn="just"/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85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497616-4228-4760-B511-B8282D5B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pl-PL" sz="4400" b="1" dirty="0"/>
              <a:t>Czym różni się </a:t>
            </a:r>
            <a:r>
              <a:rPr lang="pl-PL" sz="4400" b="1" dirty="0" err="1"/>
              <a:t>Nordic</a:t>
            </a:r>
            <a:r>
              <a:rPr lang="pl-PL" sz="4400" b="1" dirty="0"/>
              <a:t> </a:t>
            </a:r>
            <a:r>
              <a:rPr lang="pl-PL" sz="4400" b="1" dirty="0" err="1"/>
              <a:t>Walking</a:t>
            </a:r>
            <a:r>
              <a:rPr lang="pl-PL" sz="4400" b="1" dirty="0"/>
              <a:t> od zwyczajnego chodzenia?</a:t>
            </a:r>
            <a:endParaRPr lang="pl-PL" sz="49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C2FA24-28C8-4F07-9C6A-D0AF5EA61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>
                <a:ea typeface="+mn-lt"/>
                <a:cs typeface="+mn-lt"/>
              </a:rPr>
              <a:t>W przypadku </a:t>
            </a:r>
            <a:r>
              <a:rPr lang="pl-PL" dirty="0" err="1">
                <a:ea typeface="+mn-lt"/>
                <a:cs typeface="+mn-lt"/>
              </a:rPr>
              <a:t>nordic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walking</a:t>
            </a:r>
            <a:r>
              <a:rPr lang="pl-PL" dirty="0">
                <a:ea typeface="+mn-lt"/>
                <a:cs typeface="+mn-lt"/>
              </a:rPr>
              <a:t> użytkownik w czasie marszu angażuje około 90% wszystkich mięśni od pasa w dół, a w zwykły chód jedynie 35%.  W przypadku </a:t>
            </a:r>
            <a:r>
              <a:rPr lang="pl-PL" dirty="0" err="1">
                <a:ea typeface="+mn-lt"/>
                <a:cs typeface="+mn-lt"/>
              </a:rPr>
              <a:t>nordic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walking</a:t>
            </a:r>
            <a:r>
              <a:rPr lang="pl-PL" dirty="0">
                <a:ea typeface="+mn-lt"/>
                <a:cs typeface="+mn-lt"/>
              </a:rPr>
              <a:t> obciążenie stawów jest mniejsze o 30% w porównaniu z joggingiem. Dodatkowo kijki, z których korzysta się w czasie marszu, zapewniają poczucie bezpieczeństwa i jednocześnie pomagają utrzymać równowagę.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751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82F11BC-0096-4F9C-BAA6-E7D36C1E5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A1E615-6866-4975-BEB0-8A6DCCEFB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F49980E-1F13-46BA-BFC3-59DA3D861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EFD0A4-A882-4ADA-813D-3A00E3101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74" y="414235"/>
            <a:ext cx="5228393" cy="880917"/>
          </a:xfrm>
        </p:spPr>
        <p:txBody>
          <a:bodyPr anchor="b">
            <a:normAutofit/>
          </a:bodyPr>
          <a:lstStyle/>
          <a:p>
            <a:r>
              <a:rPr lang="pl-PL" sz="4800" b="1">
                <a:ea typeface="+mj-lt"/>
                <a:cs typeface="+mj-lt"/>
              </a:rPr>
              <a:t>Pochodzenie</a:t>
            </a:r>
            <a:endParaRPr lang="pl-PL" sz="4800">
              <a:ea typeface="+mj-lt"/>
              <a:cs typeface="+mj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19C77-785A-468E-B448-F2411037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04" y="1768119"/>
            <a:ext cx="5228392" cy="258247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Wymyślony został w Finlandii w latach 20. XX wieku, jako całoroczny trening dla narciarzy biegowych.</a:t>
            </a:r>
            <a:endParaRPr lang="pl-PL" dirty="0">
              <a:ea typeface="+mn-lt"/>
              <a:cs typeface="+mn-lt"/>
            </a:endParaRPr>
          </a:p>
          <a:p>
            <a:pPr algn="just">
              <a:lnSpc>
                <a:spcPct val="90000"/>
              </a:lnSpc>
            </a:pPr>
            <a:r>
              <a:rPr lang="pl-PL" sz="2000" b="1" dirty="0">
                <a:ea typeface="+mn-lt"/>
                <a:cs typeface="+mn-lt"/>
              </a:rPr>
              <a:t>Marko </a:t>
            </a:r>
            <a:r>
              <a:rPr lang="pl-PL" sz="2000" b="1" dirty="0" err="1">
                <a:ea typeface="+mn-lt"/>
                <a:cs typeface="+mn-lt"/>
              </a:rPr>
              <a:t>Kantaneva</a:t>
            </a:r>
            <a:r>
              <a:rPr lang="pl-PL" sz="2000" dirty="0">
                <a:ea typeface="+mn-lt"/>
                <a:cs typeface="+mn-lt"/>
              </a:rPr>
              <a:t> prowadził badania na temat wykorzystania kijków w treningu, po ich opublikowaniu zajął się popularyzacją tego sportu.</a:t>
            </a:r>
            <a:endParaRPr lang="pl-PL" sz="2000" dirty="0"/>
          </a:p>
          <a:p>
            <a:pPr algn="just"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Rodzimym krajem </a:t>
            </a:r>
            <a:r>
              <a:rPr lang="pl-PL" sz="2000" dirty="0" err="1">
                <a:ea typeface="+mn-lt"/>
                <a:cs typeface="+mn-lt"/>
              </a:rPr>
              <a:t>nordic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walking</a:t>
            </a:r>
            <a:r>
              <a:rPr lang="pl-PL" sz="2000" dirty="0">
                <a:ea typeface="+mn-lt"/>
                <a:cs typeface="+mn-lt"/>
              </a:rPr>
              <a:t> jest </a:t>
            </a:r>
            <a:r>
              <a:rPr lang="pl-PL" sz="2000" b="1" dirty="0">
                <a:ea typeface="+mn-lt"/>
                <a:cs typeface="+mn-lt"/>
              </a:rPr>
              <a:t>Finlandia</a:t>
            </a:r>
            <a:r>
              <a:rPr lang="pl-PL" sz="2000" dirty="0">
                <a:ea typeface="+mn-lt"/>
                <a:cs typeface="+mn-lt"/>
              </a:rPr>
              <a:t>.</a:t>
            </a:r>
            <a:endParaRPr lang="pl-PL" sz="2000" dirty="0"/>
          </a:p>
          <a:p>
            <a:pPr algn="just">
              <a:lnSpc>
                <a:spcPct val="90000"/>
              </a:lnSpc>
            </a:pPr>
            <a:r>
              <a:rPr lang="pl-PL" sz="2000" dirty="0" err="1">
                <a:ea typeface="+mn-lt"/>
                <a:cs typeface="+mn-lt"/>
              </a:rPr>
              <a:t>Orginalną</a:t>
            </a:r>
            <a:r>
              <a:rPr lang="pl-PL" sz="2000" dirty="0">
                <a:ea typeface="+mn-lt"/>
                <a:cs typeface="+mn-lt"/>
              </a:rPr>
              <a:t> nazwą tego sportu jest </a:t>
            </a:r>
            <a:r>
              <a:rPr lang="pl-PL" sz="2000" b="1" i="1" dirty="0" err="1">
                <a:ea typeface="+mn-lt"/>
                <a:cs typeface="+mn-lt"/>
              </a:rPr>
              <a:t>Suvakaävely</a:t>
            </a:r>
            <a:r>
              <a:rPr lang="pl-PL" sz="2000" i="1" dirty="0">
                <a:ea typeface="+mn-lt"/>
                <a:cs typeface="+mn-lt"/>
              </a:rPr>
              <a:t> (marsz z kijami).</a:t>
            </a:r>
            <a:endParaRPr lang="pl-PL" sz="2000" dirty="0"/>
          </a:p>
          <a:p>
            <a:pPr algn="just">
              <a:lnSpc>
                <a:spcPct val="90000"/>
              </a:lnSpc>
            </a:pPr>
            <a:endParaRPr lang="pl-PL" sz="15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E2E7D1F-2146-4351-B555-F7AD66F91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95999" y="695340"/>
            <a:ext cx="5391683" cy="547685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" name="Obraz 4" descr="Obraz zawierający zewnętrzne, osoba, śnieg, sport&#10;&#10;Opis wygenerowany automatycznie">
            <a:extLst>
              <a:ext uri="{FF2B5EF4-FFF2-40B4-BE49-F238E27FC236}">
                <a16:creationId xmlns:a16="http://schemas.microsoft.com/office/drawing/2014/main" id="{F4CA3A4D-831A-4F59-8913-96D59EDAFF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22" r="8862" b="1"/>
          <a:stretch/>
        </p:blipFill>
        <p:spPr>
          <a:xfrm>
            <a:off x="6985728" y="1539220"/>
            <a:ext cx="3622986" cy="3622986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D8C7CAC-1828-45F3-9C70-DE1294FA2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C52D459-9D8C-45C6-9998-FE9189062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72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6C8C41-ADFE-4F8E-8D90-69D014BC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ea typeface="+mj-lt"/>
                <a:cs typeface="+mj-lt"/>
              </a:rPr>
              <a:t>Kto może uprawiać </a:t>
            </a:r>
            <a:r>
              <a:rPr lang="pl-PL" b="1" dirty="0" err="1">
                <a:ea typeface="+mj-lt"/>
                <a:cs typeface="+mj-lt"/>
              </a:rPr>
              <a:t>Nordic</a:t>
            </a:r>
            <a:r>
              <a:rPr lang="pl-PL" b="1" dirty="0">
                <a:ea typeface="+mj-lt"/>
                <a:cs typeface="+mj-lt"/>
              </a:rPr>
              <a:t> </a:t>
            </a:r>
            <a:r>
              <a:rPr lang="pl-PL" b="1" dirty="0" err="1">
                <a:ea typeface="+mj-lt"/>
                <a:cs typeface="+mj-lt"/>
              </a:rPr>
              <a:t>Walking</a:t>
            </a:r>
            <a:r>
              <a:rPr lang="pl-PL" b="1" dirty="0">
                <a:ea typeface="+mj-lt"/>
                <a:cs typeface="+mj-lt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E7063C-9DF2-45B4-AD62-F7F1689D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Każdy - bez względu na wiek i poziom sprawności fizycznej. Wykorzystuje się go nawet do rehabilitacji niektórych schorzeń.</a:t>
            </a:r>
            <a:endParaRPr lang="pl-PL" dirty="0"/>
          </a:p>
          <a:p>
            <a:pPr algn="just"/>
            <a:r>
              <a:rPr lang="pl-PL" dirty="0">
                <a:ea typeface="+mn-lt"/>
                <a:cs typeface="+mn-lt"/>
              </a:rPr>
              <a:t>Jedynymi faktycznymi przeciwwskazaniami do uprawiania </a:t>
            </a:r>
            <a:r>
              <a:rPr lang="pl-PL" dirty="0" err="1">
                <a:ea typeface="+mn-lt"/>
                <a:cs typeface="+mn-lt"/>
              </a:rPr>
              <a:t>nordic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walking</a:t>
            </a:r>
            <a:r>
              <a:rPr lang="pl-PL" dirty="0">
                <a:ea typeface="+mn-lt"/>
                <a:cs typeface="+mn-lt"/>
              </a:rPr>
              <a:t> są problemy z ruchomością kończyn – tu nawet niewielki uraz nadgarstka czy stawu skokowego będzie nam przeszkadzać.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621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F11BC-0096-4F9C-BAA6-E7D36C1E5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A1E615-6866-4975-BEB0-8A6DCCEFB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49980E-1F13-46BA-BFC3-59DA3D861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80BC104-8650-496B-8E77-DDB9CC8D3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7" y="372482"/>
            <a:ext cx="5228393" cy="880917"/>
          </a:xfrm>
        </p:spPr>
        <p:txBody>
          <a:bodyPr anchor="b">
            <a:normAutofit/>
          </a:bodyPr>
          <a:lstStyle/>
          <a:p>
            <a:r>
              <a:rPr lang="pl-PL" sz="4800" b="1">
                <a:ea typeface="+mj-lt"/>
                <a:cs typeface="+mj-lt"/>
              </a:rPr>
              <a:t>Korzyści</a:t>
            </a: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BEC435-C921-41E6-9B27-8B9E2156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35" y="1799434"/>
            <a:ext cx="5228392" cy="279123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Dowiedziono że podczas </a:t>
            </a:r>
            <a:r>
              <a:rPr lang="pl-PL" sz="2000" dirty="0" err="1">
                <a:ea typeface="+mn-lt"/>
                <a:cs typeface="+mn-lt"/>
              </a:rPr>
              <a:t>nordic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walking</a:t>
            </a:r>
            <a:r>
              <a:rPr lang="pl-PL" sz="2000" dirty="0">
                <a:ea typeface="+mn-lt"/>
                <a:cs typeface="+mn-lt"/>
              </a:rPr>
              <a:t> organizm spala o około 20% więcej kalorii w porównaniu do szybkiego marszu.</a:t>
            </a:r>
            <a:endParaRPr lang="pl-PL" sz="2000" dirty="0"/>
          </a:p>
          <a:p>
            <a:pPr algn="just"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Przez kompleksowe oddziaływanie na różne mięśnie poprawia się stabilność, redukują bóle pleców i szyi oraz poprawia się krążenie w obrębie klatki piersiowej.</a:t>
            </a:r>
            <a:endParaRPr lang="pl-PL" sz="2000" dirty="0"/>
          </a:p>
          <a:p>
            <a:pPr algn="just"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Pomaga on utrzymać dobry stan zdrowia osobom z chorobami serca i płuc.</a:t>
            </a:r>
            <a:endParaRPr lang="pl-PL" sz="2000" dirty="0"/>
          </a:p>
          <a:p>
            <a:pPr>
              <a:lnSpc>
                <a:spcPct val="90000"/>
              </a:lnSpc>
            </a:pPr>
            <a:endParaRPr lang="pl-PL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2E7D1F-2146-4351-B555-F7AD66F91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95999" y="695340"/>
            <a:ext cx="5391683" cy="547685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0928A655-F50D-4772-855C-35DCE38EB8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00"/>
          <a:stretch/>
        </p:blipFill>
        <p:spPr>
          <a:xfrm>
            <a:off x="6818715" y="1518343"/>
            <a:ext cx="3842192" cy="382131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8C7CAC-1828-45F3-9C70-DE1294FA2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C52D459-9D8C-45C6-9998-FE9189062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6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F11BC-0096-4F9C-BAA6-E7D36C1E5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A1E615-6866-4975-BEB0-8A6DCCEFB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49980E-1F13-46BA-BFC3-59DA3D861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80BC104-8650-496B-8E77-DDB9CC8D3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7" y="372482"/>
            <a:ext cx="5228393" cy="880917"/>
          </a:xfrm>
        </p:spPr>
        <p:txBody>
          <a:bodyPr anchor="b">
            <a:normAutofit fontScale="90000"/>
          </a:bodyPr>
          <a:lstStyle/>
          <a:p>
            <a:r>
              <a:rPr lang="pl-PL" sz="4800" b="1" dirty="0">
                <a:ea typeface="+mj-lt"/>
                <a:cs typeface="+mj-lt"/>
              </a:rPr>
              <a:t>Prawidłowa technika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BEC435-C921-41E6-9B27-8B9E2156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34" y="1799434"/>
            <a:ext cx="5391683" cy="27912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2000" dirty="0">
                <a:ea typeface="+mn-lt"/>
                <a:cs typeface="+mn-lt"/>
              </a:rPr>
              <a:t>Podczas uprawiania </a:t>
            </a:r>
            <a:r>
              <a:rPr lang="pl-PL" sz="2000" dirty="0" err="1">
                <a:ea typeface="+mn-lt"/>
                <a:cs typeface="+mn-lt"/>
              </a:rPr>
              <a:t>nordic</a:t>
            </a:r>
            <a:r>
              <a:rPr lang="pl-PL" sz="2000" dirty="0">
                <a:ea typeface="+mn-lt"/>
                <a:cs typeface="+mn-lt"/>
              </a:rPr>
              <a:t> </a:t>
            </a:r>
            <a:r>
              <a:rPr lang="pl-PL" sz="2000" dirty="0" err="1">
                <a:ea typeface="+mn-lt"/>
                <a:cs typeface="+mn-lt"/>
              </a:rPr>
              <a:t>walking</a:t>
            </a:r>
            <a:r>
              <a:rPr lang="pl-PL" sz="2000" dirty="0">
                <a:ea typeface="+mn-lt"/>
                <a:cs typeface="+mn-lt"/>
              </a:rPr>
              <a:t> istotna jest prawidłowa technika chodu, w tym odpowiednie ustawienie kijków. W czasie treningu kończyny trenującego powinny zachowywać się jak w trakcie chodu, czyli poruszać się naprzemiennie. Kij w czasie treningu powinno wbijać się w połowie długości między jedną a drugą stopą. Od razu po wbiciu kija, staw łokciowy powinien być prostowany, a kij puszczany od razu po odepchnięciu od podłoża.</a:t>
            </a:r>
            <a:endParaRPr lang="pl-PL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2E7D1F-2146-4351-B555-F7AD66F91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95999" y="695340"/>
            <a:ext cx="5391683" cy="547685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8C7CAC-1828-45F3-9C70-DE1294FA2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C52D459-9D8C-45C6-9998-FE9189062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5" descr="Obraz zawierający tekst, mapa, clipart&#10;&#10;Opis wygenerowany automatycznie">
            <a:extLst>
              <a:ext uri="{FF2B5EF4-FFF2-40B4-BE49-F238E27FC236}">
                <a16:creationId xmlns:a16="http://schemas.microsoft.com/office/drawing/2014/main" id="{AC3CD7A6-8028-4641-BEAB-775996E29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305" y="2469819"/>
            <a:ext cx="5916460" cy="191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6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CE68C35-0307-4DBB-9BB2-51A0BC80F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ackground Gray Rectangle">
            <a:extLst>
              <a:ext uri="{FF2B5EF4-FFF2-40B4-BE49-F238E27FC236}">
                <a16:creationId xmlns:a16="http://schemas.microsoft.com/office/drawing/2014/main" id="{B4461734-7A1F-4C43-9DD1-82961A9BC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White Rectangle">
            <a:extLst>
              <a:ext uri="{FF2B5EF4-FFF2-40B4-BE49-F238E27FC236}">
                <a16:creationId xmlns:a16="http://schemas.microsoft.com/office/drawing/2014/main" id="{F76B182E-353C-4F09-98E3-D0D9D094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60C33-9B77-4EA2-82BE-EEC8C5B13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01" y="603503"/>
            <a:ext cx="10851735" cy="1739267"/>
          </a:xfrm>
        </p:spPr>
        <p:txBody>
          <a:bodyPr anchor="t">
            <a:normAutofit/>
          </a:bodyPr>
          <a:lstStyle/>
          <a:p>
            <a:r>
              <a:rPr lang="pl-PL" b="1" dirty="0">
                <a:ea typeface="+mj-lt"/>
                <a:cs typeface="+mj-lt"/>
              </a:rPr>
              <a:t>Najczęstsze błędy</a:t>
            </a:r>
          </a:p>
        </p:txBody>
      </p:sp>
      <p:cxnSp>
        <p:nvCxnSpPr>
          <p:cNvPr id="30" name="Vertical Connector">
            <a:extLst>
              <a:ext uri="{FF2B5EF4-FFF2-40B4-BE49-F238E27FC236}">
                <a16:creationId xmlns:a16="http://schemas.microsoft.com/office/drawing/2014/main" id="{A32DD4E3-F3A5-479E-9FC8-93181F7AB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Horizontal Connector 2">
            <a:extLst>
              <a:ext uri="{FF2B5EF4-FFF2-40B4-BE49-F238E27FC236}">
                <a16:creationId xmlns:a16="http://schemas.microsoft.com/office/drawing/2014/main" id="{A5C97BEA-9A67-4872-9526-42EECD54C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Symbol zastępczy zawartości 17">
            <a:extLst>
              <a:ext uri="{FF2B5EF4-FFF2-40B4-BE49-F238E27FC236}">
                <a16:creationId xmlns:a16="http://schemas.microsoft.com/office/drawing/2014/main" id="{C46EFE54-96B4-4B21-8DFA-F9181B056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043464"/>
              </p:ext>
            </p:extLst>
          </p:nvPr>
        </p:nvGraphicFramePr>
        <p:xfrm>
          <a:off x="1426412" y="2004271"/>
          <a:ext cx="9342805" cy="3700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60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A3AEA-8067-474F-940E-BD5B58D88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D803427E-36C0-4811-BE64-ACF653F6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D9231370-89C4-4981-8C91-A3F3D114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029BC3C-6ACD-4410-ACC6-FC16A412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" y="940910"/>
            <a:ext cx="5069451" cy="49761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pl-PL" sz="4400" b="1" dirty="0">
                <a:ea typeface="+mj-lt"/>
                <a:cs typeface="+mj-lt"/>
              </a:rPr>
              <a:t>Przykładowe ćwiczenia przygotowujące do </a:t>
            </a:r>
            <a:r>
              <a:rPr lang="pl-PL" sz="4400" b="1" dirty="0" err="1">
                <a:ea typeface="+mj-lt"/>
                <a:cs typeface="+mj-lt"/>
              </a:rPr>
              <a:t>nordic</a:t>
            </a:r>
            <a:r>
              <a:rPr lang="pl-PL" sz="4400" b="1" dirty="0">
                <a:ea typeface="+mj-lt"/>
                <a:cs typeface="+mj-lt"/>
              </a:rPr>
              <a:t> </a:t>
            </a:r>
            <a:r>
              <a:rPr lang="pl-PL" sz="4400" b="1" dirty="0" err="1">
                <a:ea typeface="+mj-lt"/>
                <a:cs typeface="+mj-lt"/>
              </a:rPr>
              <a:t>walking</a:t>
            </a:r>
            <a:endParaRPr lang="pl-PL" sz="4400" dirty="0">
              <a:ea typeface="+mj-lt"/>
              <a:cs typeface="+mj-lt"/>
            </a:endParaRPr>
          </a:p>
          <a:p>
            <a:endParaRPr lang="pl-PL" sz="4400" dirty="0"/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474D4826-9FF4-4E17-AB42-146B76BD3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C5873965-CEB2-46E1-951E-037689B07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85FEA043-9995-4229-B53B-88A30FCBD6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942579"/>
              </p:ext>
            </p:extLst>
          </p:nvPr>
        </p:nvGraphicFramePr>
        <p:xfrm>
          <a:off x="5139878" y="251986"/>
          <a:ext cx="6555956" cy="645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159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Custom 25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1418</Words>
  <Application>Microsoft Office PowerPoint</Application>
  <PresentationFormat>Panoramiczny</PresentationFormat>
  <Paragraphs>84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Dante (Headings)2</vt:lpstr>
      <vt:lpstr>Helvetica Neue Medium</vt:lpstr>
      <vt:lpstr>Univers</vt:lpstr>
      <vt:lpstr>Univers Light</vt:lpstr>
      <vt:lpstr>Wingdings 2</vt:lpstr>
      <vt:lpstr>OffsetVTI</vt:lpstr>
      <vt:lpstr>Nordic Walking</vt:lpstr>
      <vt:lpstr>Na czym polega Nording Walking?</vt:lpstr>
      <vt:lpstr>Czym różni się Nordic Walking od zwyczajnego chodzenia?</vt:lpstr>
      <vt:lpstr>Pochodzenie</vt:lpstr>
      <vt:lpstr>Kto może uprawiać Nordic Walking?</vt:lpstr>
      <vt:lpstr>Korzyści</vt:lpstr>
      <vt:lpstr>Prawidłowa technika</vt:lpstr>
      <vt:lpstr>Najczęstsze błędy</vt:lpstr>
      <vt:lpstr>Przykładowe ćwiczenia przygotowujące do nordic walking </vt:lpstr>
      <vt:lpstr>Czego należy unikać?</vt:lpstr>
      <vt:lpstr>Błędy popełniane przez początkujących</vt:lpstr>
      <vt:lpstr>Jak dobrać kije ?</vt:lpstr>
      <vt:lpstr>Strój do Nordic Walking</vt:lpstr>
      <vt:lpstr>Przeciwwskazania</vt:lpstr>
      <vt:lpstr>Ciekawostki</vt:lpstr>
      <vt:lpstr>Źródła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Marzena Jurgielewicz-Urniaż</cp:lastModifiedBy>
  <cp:revision>315</cp:revision>
  <dcterms:created xsi:type="dcterms:W3CDTF">2021-06-02T16:16:09Z</dcterms:created>
  <dcterms:modified xsi:type="dcterms:W3CDTF">2021-06-03T19:55:36Z</dcterms:modified>
</cp:coreProperties>
</file>