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90" r:id="rId5"/>
    <p:sldId id="289" r:id="rId6"/>
    <p:sldId id="278" r:id="rId7"/>
    <p:sldId id="288" r:id="rId8"/>
    <p:sldId id="291" r:id="rId9"/>
    <p:sldId id="292" r:id="rId10"/>
    <p:sldId id="279" r:id="rId11"/>
    <p:sldId id="280" r:id="rId12"/>
    <p:sldId id="281" r:id="rId13"/>
    <p:sldId id="282" r:id="rId14"/>
    <p:sldId id="293" r:id="rId15"/>
    <p:sldId id="294" r:id="rId16"/>
    <p:sldId id="295" r:id="rId17"/>
    <p:sldId id="296" r:id="rId18"/>
    <p:sldId id="286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A8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A0CA69-94FC-A556-D9C8-55AA7B7BD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5F38A57-C1FC-A955-BECC-38F2929A5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5DBAB4F-287F-B049-52D5-E875FAFC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4994-CFE1-4F2C-83F9-ED0CFC5D6583}" type="datetimeFigureOut">
              <a:rPr lang="pl-PL" smtClean="0"/>
              <a:t>02.09.2022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22CD8D1-4785-BD42-1A91-3FB95E5A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9041BF4-3B38-2AA3-FDD9-0F6B8765D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A4F57-6FB6-4C24-9B9F-2EB4758F03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4014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DE21EC-226E-2E5E-FC7E-EAF43B9EA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6709939-2DE5-C99B-8E30-B1E2F85CD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34BDC20-F554-6BAE-F36D-75B09A80A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4994-CFE1-4F2C-83F9-ED0CFC5D6583}" type="datetimeFigureOut">
              <a:rPr lang="pl-PL" smtClean="0"/>
              <a:t>02.09.2022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ACE263E-59C2-536F-CFE0-93B79756E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CF797BE-89D2-73AE-97CA-9B574E6E3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A4F57-6FB6-4C24-9B9F-2EB4758F03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2801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40A9E35F-9BD7-B09C-4C28-FD28ABA10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88E76F7-2CE8-3A30-EA96-756D3E0693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8E0B4B0-5F50-6AF5-CC94-155B2F0A8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4994-CFE1-4F2C-83F9-ED0CFC5D6583}" type="datetimeFigureOut">
              <a:rPr lang="pl-PL" smtClean="0"/>
              <a:t>02.09.2022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0373B4E-59A7-EEA5-D3F9-9CAD73A77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92ACD08-BF89-366D-98B2-2E5AC2BEF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A4F57-6FB6-4C24-9B9F-2EB4758F03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4187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ECCECC-CFE7-8B7E-D91D-B6436F069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72B988-9649-470F-1C22-6F0679897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A813CBF-BCE7-DE3B-C51F-2737D4CF7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4994-CFE1-4F2C-83F9-ED0CFC5D6583}" type="datetimeFigureOut">
              <a:rPr lang="pl-PL" smtClean="0"/>
              <a:t>02.09.2022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806F385-DA29-39CA-3EB7-BC071F078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E76DCA7-DD52-7C49-9D8D-EC2FDDD05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A4F57-6FB6-4C24-9B9F-2EB4758F03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4935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FF7F8F-2C79-0F6B-2617-38FCB228A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2345071-F524-B85A-D025-4CC342FA6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2390E19-530B-6E86-FA0C-3DF435A70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4994-CFE1-4F2C-83F9-ED0CFC5D6583}" type="datetimeFigureOut">
              <a:rPr lang="pl-PL" smtClean="0"/>
              <a:t>02.09.2022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A92E3DC-9411-5FA8-80A0-3C9DE1F0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64B587E-345D-CA2D-7141-4889FC8DB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A4F57-6FB6-4C24-9B9F-2EB4758F03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6951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EC8A64-CC58-C2D5-A4CF-C8CAA5AA8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508328-882E-41C6-B27E-8926E45969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8FC7B49-EE07-3521-5F2C-6CCE8067E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F2DFD97-D04C-7ACE-84EE-FE10B62B6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4994-CFE1-4F2C-83F9-ED0CFC5D6583}" type="datetimeFigureOut">
              <a:rPr lang="pl-PL" smtClean="0"/>
              <a:t>02.09.2022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BE2B07F-056C-DA80-AB76-C30818E14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06A5372-DC4F-016E-6310-B4854077F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A4F57-6FB6-4C24-9B9F-2EB4758F03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0469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AC25DD-0138-214E-E1E0-FA8CA9B79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AA5E55B-78E0-8498-2ED5-6C3111596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DB7A4B5-C711-7312-0AE2-A241E7AAAC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A89C24D-78B0-20FD-71C9-D4734C0FD1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4CEB1C7-3D0F-EE36-6AE3-FC016262C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B19D138-60C2-2824-1D22-CFD220825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4994-CFE1-4F2C-83F9-ED0CFC5D6583}" type="datetimeFigureOut">
              <a:rPr lang="pl-PL" smtClean="0"/>
              <a:t>02.09.2022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BB884D6-9CF3-135C-F1DD-91CE923BD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4FE0947-1C41-033A-4253-3E5192381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A4F57-6FB6-4C24-9B9F-2EB4758F03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1210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FA82DB-038F-05D4-1732-A9EA69B3D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584A22B-FC82-A761-48DB-7E21AB35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4994-CFE1-4F2C-83F9-ED0CFC5D6583}" type="datetimeFigureOut">
              <a:rPr lang="pl-PL" smtClean="0"/>
              <a:t>02.09.2022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D17E9B5-3377-6E6E-B3C0-1051F1364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3847957-1547-765D-8A70-C653F4E31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A4F57-6FB6-4C24-9B9F-2EB4758F03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9802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A695733-7A91-FB3D-C550-0287A86A3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4994-CFE1-4F2C-83F9-ED0CFC5D6583}" type="datetimeFigureOut">
              <a:rPr lang="pl-PL" smtClean="0"/>
              <a:t>02.09.2022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0A0814F-C064-B662-C015-E87087DD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B19EA99-25EB-9EB7-9980-1B3F9EF6F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A4F57-6FB6-4C24-9B9F-2EB4758F03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4075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170160-0D2B-426A-331F-D775BD3ED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981B232-C4DC-AB5B-5C4A-95F45CD1F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95F5EBD-4605-D1F3-5E98-7EB59DBFD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31171DE-6098-0B48-CF56-5CEC61CDF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4994-CFE1-4F2C-83F9-ED0CFC5D6583}" type="datetimeFigureOut">
              <a:rPr lang="pl-PL" smtClean="0"/>
              <a:t>02.09.2022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56F3D7B-4026-6161-8651-3B0EC2C9A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8EBBF93-2384-B568-B199-5768BB9FD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A4F57-6FB6-4C24-9B9F-2EB4758F03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2413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137EBE-4A42-8A69-39F7-71AA5AD6F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24B9DB2-F99F-CD3B-590D-27E196F976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3CBE204-C6CC-CC85-B733-A67496C79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F4CA1BD-8F40-DA21-4096-0BD8D2FC7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54994-CFE1-4F2C-83F9-ED0CFC5D6583}" type="datetimeFigureOut">
              <a:rPr lang="pl-PL" smtClean="0"/>
              <a:t>02.09.2022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4E46528-492D-6382-1C7B-BF6E4F1AE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8222DD3-80E8-7B53-556B-03D8D905D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A4F57-6FB6-4C24-9B9F-2EB4758F03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3221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AD095D4-DBA4-28AE-EE72-69D528DED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EE1112B-BCD9-C506-0A1B-5D8F5A070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D6DA051-7345-ACC1-A9F6-205025EA5F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54994-CFE1-4F2C-83F9-ED0CFC5D6583}" type="datetimeFigureOut">
              <a:rPr lang="pl-PL" smtClean="0"/>
              <a:t>02.09.2022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C404679-7A52-11F9-2ECF-F7E6B0E2C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F6B0E37-8FFF-EE2D-3E0A-8767BFFE9D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A4F57-6FB6-4C24-9B9F-2EB4758F03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6771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1.jpg"/><Relationship Id="rId7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3.jpeg"/><Relationship Id="rId7" Type="http://schemas.openxmlformats.org/officeDocument/2006/relationships/image" Target="../media/image1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5.jpeg"/><Relationship Id="rId7" Type="http://schemas.openxmlformats.org/officeDocument/2006/relationships/image" Target="../media/image1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7.jpeg"/><Relationship Id="rId7" Type="http://schemas.openxmlformats.org/officeDocument/2006/relationships/image" Target="../media/image1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9.jpeg"/><Relationship Id="rId7" Type="http://schemas.openxmlformats.org/officeDocument/2006/relationships/image" Target="../media/image1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openxmlformats.org/officeDocument/2006/relationships/image" Target="../media/image30.jpe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3.jpeg"/><Relationship Id="rId7" Type="http://schemas.openxmlformats.org/officeDocument/2006/relationships/image" Target="../media/image1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5.jpeg"/><Relationship Id="rId7" Type="http://schemas.openxmlformats.org/officeDocument/2006/relationships/image" Target="../media/image1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jpeg"/><Relationship Id="rId7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jpeg"/><Relationship Id="rId7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jpeg"/><Relationship Id="rId7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A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0A928E1E-1BD5-D0BE-36CE-C7553D35B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443" y="1174262"/>
            <a:ext cx="2539633" cy="2254738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BAE63DE1-0B62-2951-80D4-A736C434E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87636"/>
            <a:ext cx="6358523" cy="1710669"/>
          </a:xfrm>
          <a:prstGeom prst="rect">
            <a:avLst/>
          </a:prstGeom>
        </p:spPr>
      </p:pic>
      <p:pic>
        <p:nvPicPr>
          <p:cNvPr id="19" name="Obraz 18" descr="Obraz zawierający tekst&#10;&#10;Opis wygenerowany automatycznie">
            <a:extLst>
              <a:ext uri="{FF2B5EF4-FFF2-40B4-BE49-F238E27FC236}">
                <a16:creationId xmlns:a16="http://schemas.microsoft.com/office/drawing/2014/main" id="{BBDEEAB1-800D-36FF-E292-64E5F62C4F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6358522" y="4987636"/>
            <a:ext cx="5582170" cy="1710669"/>
          </a:xfrm>
          <a:prstGeom prst="rect">
            <a:avLst/>
          </a:prstGeom>
        </p:spPr>
      </p:pic>
      <p:pic>
        <p:nvPicPr>
          <p:cNvPr id="21" name="Obraz 20" descr="Obraz zawierający tekst, osoba, wewnątrz&#10;&#10;Opis wygenerowany automatycznie">
            <a:extLst>
              <a:ext uri="{FF2B5EF4-FFF2-40B4-BE49-F238E27FC236}">
                <a16:creationId xmlns:a16="http://schemas.microsoft.com/office/drawing/2014/main" id="{F63E2B1D-C6B2-FC56-F0DD-F2389DAAC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711" y="1025237"/>
            <a:ext cx="8574289" cy="583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63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A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dok&#10;&#10;Opis wygenerowany automatycznie">
            <a:extLst>
              <a:ext uri="{FF2B5EF4-FFF2-40B4-BE49-F238E27FC236}">
                <a16:creationId xmlns:a16="http://schemas.microsoft.com/office/drawing/2014/main" id="{DC18BD85-CA5B-C0FA-363D-89BAC038B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73" y="1909776"/>
            <a:ext cx="5521942" cy="367437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32ED9EC-0752-3A16-1C95-E58B79BD9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386" y="1890724"/>
            <a:ext cx="5524682" cy="3683901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BAE63DE1-0B62-2951-80D4-A736C434E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2774"/>
            <a:ext cx="3551690" cy="955531"/>
          </a:xfrm>
          <a:prstGeom prst="rect">
            <a:avLst/>
          </a:prstGeom>
        </p:spPr>
      </p:pic>
      <p:pic>
        <p:nvPicPr>
          <p:cNvPr id="19" name="Obraz 18" descr="Obraz zawierający tekst&#10;&#10;Opis wygenerowany automatycznie">
            <a:extLst>
              <a:ext uri="{FF2B5EF4-FFF2-40B4-BE49-F238E27FC236}">
                <a16:creationId xmlns:a16="http://schemas.microsoft.com/office/drawing/2014/main" id="{BBDEEAB1-800D-36FF-E292-64E5F62C4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3551691" y="5742774"/>
            <a:ext cx="3118041" cy="955531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6D65F452-2ECB-2A88-05AB-999EE13F4A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6669732" y="5742772"/>
            <a:ext cx="3118041" cy="955531"/>
          </a:xfrm>
          <a:prstGeom prst="rect">
            <a:avLst/>
          </a:prstGeom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7539FBD0-233F-41BF-13F7-2EC9974770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20098"/>
          <a:stretch/>
        </p:blipFill>
        <p:spPr>
          <a:xfrm>
            <a:off x="9787773" y="5742772"/>
            <a:ext cx="2404227" cy="9555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6D10225-D7B8-373F-A236-11F559EAA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4219" y="518963"/>
            <a:ext cx="7767781" cy="93552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A12E5A6-3135-61F0-7623-FA799458474E}"/>
              </a:ext>
            </a:extLst>
          </p:cNvPr>
          <p:cNvSpPr txBox="1"/>
          <p:nvPr/>
        </p:nvSpPr>
        <p:spPr>
          <a:xfrm>
            <a:off x="4762500" y="692921"/>
            <a:ext cx="7429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b="1" dirty="0">
                <a:latin typeface="Poppins" panose="00000500000000000000" pitchFamily="2" charset="-18"/>
                <a:cs typeface="Poppins" panose="00000500000000000000" pitchFamily="2" charset="-18"/>
              </a:rPr>
              <a:t>„Stara Kotłownia”</a:t>
            </a:r>
          </a:p>
        </p:txBody>
      </p:sp>
      <p:pic>
        <p:nvPicPr>
          <p:cNvPr id="17" name="Obraz 16" descr="Obraz zawierający tekst&#10;&#10;Opis wygenerowany automatycznie">
            <a:extLst>
              <a:ext uri="{FF2B5EF4-FFF2-40B4-BE49-F238E27FC236}">
                <a16:creationId xmlns:a16="http://schemas.microsoft.com/office/drawing/2014/main" id="{7540DF89-1AC8-9ABD-AF58-BAB4477537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269" y="542754"/>
            <a:ext cx="1000135" cy="88794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D491A47-CCE7-738F-3881-32F6F01249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3" t="-9276" b="-1"/>
          <a:stretch/>
        </p:blipFill>
        <p:spPr>
          <a:xfrm>
            <a:off x="5191125" y="1174068"/>
            <a:ext cx="6679786" cy="513254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462AB37-1D4E-118E-4916-999A9A77D842}"/>
              </a:ext>
            </a:extLst>
          </p:cNvPr>
          <p:cNvSpPr txBox="1"/>
          <p:nvPr/>
        </p:nvSpPr>
        <p:spPr>
          <a:xfrm>
            <a:off x="5295900" y="1300599"/>
            <a:ext cx="6470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latin typeface="Poppins" panose="00000500000000000000" pitchFamily="2" charset="-18"/>
                <a:cs typeface="Poppins" panose="00000500000000000000" pitchFamily="2" charset="-18"/>
              </a:rPr>
              <a:t>nowoczesne centrum konferencyjno-szkoleniowe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1F6936DF-C6AF-CDC6-F413-31C2668E0B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21547" y="581244"/>
            <a:ext cx="2355703" cy="151260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1B23AA0-0061-5B8E-05A6-9A2BED7C34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45948" y="4431300"/>
            <a:ext cx="2046493" cy="2262178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0482C3B4-8DD5-E5C9-0054-E35FE770FD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8" y="4795198"/>
            <a:ext cx="773666" cy="57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53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A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Obraz zawierający drzewo, przyroda, góra, zewnętrzne&#10;&#10;Opis wygenerowany automatycznie">
            <a:extLst>
              <a:ext uri="{FF2B5EF4-FFF2-40B4-BE49-F238E27FC236}">
                <a16:creationId xmlns:a16="http://schemas.microsoft.com/office/drawing/2014/main" id="{532ACED1-DCF5-1920-E548-5B1B3AE02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77"/>
          <a:stretch/>
        </p:blipFill>
        <p:spPr>
          <a:xfrm>
            <a:off x="315913" y="1888329"/>
            <a:ext cx="5524680" cy="3669072"/>
          </a:xfrm>
          <a:prstGeom prst="rect">
            <a:avLst/>
          </a:prstGeom>
        </p:spPr>
      </p:pic>
      <p:pic>
        <p:nvPicPr>
          <p:cNvPr id="10" name="Obraz 9" descr="Obraz zawierający drzewo, zewnętrzne, niebo, roślina&#10;&#10;Opis wygenerowany automatycznie">
            <a:extLst>
              <a:ext uri="{FF2B5EF4-FFF2-40B4-BE49-F238E27FC236}">
                <a16:creationId xmlns:a16="http://schemas.microsoft.com/office/drawing/2014/main" id="{911F3E93-6C74-5CDB-A1E5-5026AEA09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230" y="1888329"/>
            <a:ext cx="5524681" cy="3682703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BAE63DE1-0B62-2951-80D4-A736C434E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2774"/>
            <a:ext cx="3551690" cy="955531"/>
          </a:xfrm>
          <a:prstGeom prst="rect">
            <a:avLst/>
          </a:prstGeom>
        </p:spPr>
      </p:pic>
      <p:pic>
        <p:nvPicPr>
          <p:cNvPr id="19" name="Obraz 18" descr="Obraz zawierający tekst&#10;&#10;Opis wygenerowany automatycznie">
            <a:extLst>
              <a:ext uri="{FF2B5EF4-FFF2-40B4-BE49-F238E27FC236}">
                <a16:creationId xmlns:a16="http://schemas.microsoft.com/office/drawing/2014/main" id="{BBDEEAB1-800D-36FF-E292-64E5F62C4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3551691" y="5742774"/>
            <a:ext cx="3118041" cy="955531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6D65F452-2ECB-2A88-05AB-999EE13F4A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6669732" y="5742772"/>
            <a:ext cx="3118041" cy="955531"/>
          </a:xfrm>
          <a:prstGeom prst="rect">
            <a:avLst/>
          </a:prstGeom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7539FBD0-233F-41BF-13F7-2EC9974770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20098"/>
          <a:stretch/>
        </p:blipFill>
        <p:spPr>
          <a:xfrm>
            <a:off x="9787773" y="5742772"/>
            <a:ext cx="2404227" cy="9555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6D10225-D7B8-373F-A236-11F559EAA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4219" y="518963"/>
            <a:ext cx="7767781" cy="93552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A12E5A6-3135-61F0-7623-FA799458474E}"/>
              </a:ext>
            </a:extLst>
          </p:cNvPr>
          <p:cNvSpPr txBox="1"/>
          <p:nvPr/>
        </p:nvSpPr>
        <p:spPr>
          <a:xfrm>
            <a:off x="4762500" y="692921"/>
            <a:ext cx="7429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b="1" dirty="0">
                <a:latin typeface="Poppins" panose="00000500000000000000" pitchFamily="2" charset="-18"/>
                <a:cs typeface="Poppins" panose="00000500000000000000" pitchFamily="2" charset="-18"/>
              </a:rPr>
              <a:t>Najstarszą część Kortowa</a:t>
            </a:r>
          </a:p>
        </p:txBody>
      </p:sp>
      <p:pic>
        <p:nvPicPr>
          <p:cNvPr id="17" name="Obraz 16" descr="Obraz zawierający tekst&#10;&#10;Opis wygenerowany automatycznie">
            <a:extLst>
              <a:ext uri="{FF2B5EF4-FFF2-40B4-BE49-F238E27FC236}">
                <a16:creationId xmlns:a16="http://schemas.microsoft.com/office/drawing/2014/main" id="{7540DF89-1AC8-9ABD-AF58-BAB4477537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269" y="542754"/>
            <a:ext cx="1000135" cy="88794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D491A47-CCE7-738F-3881-32F6F01249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3" t="-9276" b="-1"/>
          <a:stretch/>
        </p:blipFill>
        <p:spPr>
          <a:xfrm>
            <a:off x="5191125" y="1174068"/>
            <a:ext cx="6679786" cy="513254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462AB37-1D4E-118E-4916-999A9A77D842}"/>
              </a:ext>
            </a:extLst>
          </p:cNvPr>
          <p:cNvSpPr txBox="1"/>
          <p:nvPr/>
        </p:nvSpPr>
        <p:spPr>
          <a:xfrm>
            <a:off x="5295900" y="1300599"/>
            <a:ext cx="6470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latin typeface="Poppins" panose="00000500000000000000" pitchFamily="2" charset="-18"/>
                <a:cs typeface="Poppins" panose="00000500000000000000" pitchFamily="2" charset="-18"/>
              </a:rPr>
              <a:t>wyróżnia stylowa architektura i dużo zieleni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1F6936DF-C6AF-CDC6-F413-31C2668E0B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21547" y="581244"/>
            <a:ext cx="2355703" cy="151260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1B23AA0-0061-5B8E-05A6-9A2BED7C34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45948" y="4431300"/>
            <a:ext cx="2046493" cy="2262178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0482C3B4-8DD5-E5C9-0054-E35FE770FD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8" y="4795198"/>
            <a:ext cx="773666" cy="57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69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A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drzewo, niebo, zewnętrzne&#10;&#10;Opis wygenerowany automatycznie">
            <a:extLst>
              <a:ext uri="{FF2B5EF4-FFF2-40B4-BE49-F238E27FC236}">
                <a16:creationId xmlns:a16="http://schemas.microsoft.com/office/drawing/2014/main" id="{87BCB1DD-EAB9-F465-6096-383E65759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5" b="7165"/>
          <a:stretch/>
        </p:blipFill>
        <p:spPr>
          <a:xfrm>
            <a:off x="391716" y="1872694"/>
            <a:ext cx="5559994" cy="3684708"/>
          </a:xfrm>
          <a:prstGeom prst="rect">
            <a:avLst/>
          </a:prstGeom>
        </p:spPr>
      </p:pic>
      <p:pic>
        <p:nvPicPr>
          <p:cNvPr id="5" name="Obraz 4" descr="Obraz zawierający niebo, zewnętrzne, przyroda, góra&#10;&#10;Opis wygenerowany automatycznie">
            <a:extLst>
              <a:ext uri="{FF2B5EF4-FFF2-40B4-BE49-F238E27FC236}">
                <a16:creationId xmlns:a16="http://schemas.microsoft.com/office/drawing/2014/main" id="{C62B385E-242B-3A5C-FF3A-BE0871B700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92"/>
          <a:stretch/>
        </p:blipFill>
        <p:spPr>
          <a:xfrm>
            <a:off x="6346230" y="1888330"/>
            <a:ext cx="5524681" cy="3669072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BAE63DE1-0B62-2951-80D4-A736C434E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2774"/>
            <a:ext cx="3551690" cy="955531"/>
          </a:xfrm>
          <a:prstGeom prst="rect">
            <a:avLst/>
          </a:prstGeom>
        </p:spPr>
      </p:pic>
      <p:pic>
        <p:nvPicPr>
          <p:cNvPr id="19" name="Obraz 18" descr="Obraz zawierający tekst&#10;&#10;Opis wygenerowany automatycznie">
            <a:extLst>
              <a:ext uri="{FF2B5EF4-FFF2-40B4-BE49-F238E27FC236}">
                <a16:creationId xmlns:a16="http://schemas.microsoft.com/office/drawing/2014/main" id="{BBDEEAB1-800D-36FF-E292-64E5F62C4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3551691" y="5742774"/>
            <a:ext cx="3118041" cy="955531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6D65F452-2ECB-2A88-05AB-999EE13F4A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6669732" y="5742771"/>
            <a:ext cx="3118041" cy="955531"/>
          </a:xfrm>
          <a:prstGeom prst="rect">
            <a:avLst/>
          </a:prstGeom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7539FBD0-233F-41BF-13F7-2EC9974770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20098"/>
          <a:stretch/>
        </p:blipFill>
        <p:spPr>
          <a:xfrm>
            <a:off x="9787773" y="5742772"/>
            <a:ext cx="2404227" cy="9555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6D10225-D7B8-373F-A236-11F559EAA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4219" y="518963"/>
            <a:ext cx="7767781" cy="93552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A12E5A6-3135-61F0-7623-FA799458474E}"/>
              </a:ext>
            </a:extLst>
          </p:cNvPr>
          <p:cNvSpPr txBox="1"/>
          <p:nvPr/>
        </p:nvSpPr>
        <p:spPr>
          <a:xfrm>
            <a:off x="4762500" y="692921"/>
            <a:ext cx="7429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b="1" dirty="0">
                <a:latin typeface="Poppins" panose="00000500000000000000" pitchFamily="2" charset="-18"/>
                <a:cs typeface="Poppins" panose="00000500000000000000" pitchFamily="2" charset="-18"/>
              </a:rPr>
              <a:t>Kortowo</a:t>
            </a:r>
          </a:p>
        </p:txBody>
      </p:sp>
      <p:pic>
        <p:nvPicPr>
          <p:cNvPr id="17" name="Obraz 16" descr="Obraz zawierający tekst&#10;&#10;Opis wygenerowany automatycznie">
            <a:extLst>
              <a:ext uri="{FF2B5EF4-FFF2-40B4-BE49-F238E27FC236}">
                <a16:creationId xmlns:a16="http://schemas.microsoft.com/office/drawing/2014/main" id="{7540DF89-1AC8-9ABD-AF58-BAB4477537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269" y="542754"/>
            <a:ext cx="1000135" cy="88794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D491A47-CCE7-738F-3881-32F6F01249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3" t="-9276" b="-1"/>
          <a:stretch/>
        </p:blipFill>
        <p:spPr>
          <a:xfrm>
            <a:off x="5191125" y="1174068"/>
            <a:ext cx="6679786" cy="513254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462AB37-1D4E-118E-4916-999A9A77D842}"/>
              </a:ext>
            </a:extLst>
          </p:cNvPr>
          <p:cNvSpPr txBox="1"/>
          <p:nvPr/>
        </p:nvSpPr>
        <p:spPr>
          <a:xfrm>
            <a:off x="5295900" y="1300599"/>
            <a:ext cx="647023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" b="1" dirty="0">
                <a:latin typeface="Poppins" panose="00000500000000000000" pitchFamily="2" charset="-18"/>
                <a:cs typeface="Poppins" panose="00000500000000000000" pitchFamily="2" charset="-18"/>
              </a:rPr>
              <a:t>wyjątkowy kampus studencki, najlepsza wizytówka idei Green University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1F6936DF-C6AF-CDC6-F413-31C2668E0B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21547" y="581244"/>
            <a:ext cx="2355703" cy="151260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1B23AA0-0061-5B8E-05A6-9A2BED7C34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45948" y="4431300"/>
            <a:ext cx="2046493" cy="2262178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0482C3B4-8DD5-E5C9-0054-E35FE770FD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8" y="4795198"/>
            <a:ext cx="773666" cy="57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88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A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drzewo, zewnętrzne, woda, jezioro&#10;&#10;Opis wygenerowany automatycznie">
            <a:extLst>
              <a:ext uri="{FF2B5EF4-FFF2-40B4-BE49-F238E27FC236}">
                <a16:creationId xmlns:a16="http://schemas.microsoft.com/office/drawing/2014/main" id="{91B3D43D-6A7E-C0B3-6ED5-BF76A9929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915" y="1888331"/>
            <a:ext cx="5559995" cy="3700646"/>
          </a:xfrm>
          <a:prstGeom prst="rect">
            <a:avLst/>
          </a:prstGeom>
        </p:spPr>
      </p:pic>
      <p:pic>
        <p:nvPicPr>
          <p:cNvPr id="13" name="Obraz 12" descr="Obraz zawierający drzewo, zewnętrzne, niebo, trawa&#10;&#10;Opis wygenerowany automatycznie">
            <a:extLst>
              <a:ext uri="{FF2B5EF4-FFF2-40B4-BE49-F238E27FC236}">
                <a16:creationId xmlns:a16="http://schemas.microsoft.com/office/drawing/2014/main" id="{594DB676-32B2-A9A7-8213-905F8304B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0" y="1888331"/>
            <a:ext cx="5575011" cy="3700646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BAE63DE1-0B62-2951-80D4-A736C434E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2774"/>
            <a:ext cx="3551690" cy="955531"/>
          </a:xfrm>
          <a:prstGeom prst="rect">
            <a:avLst/>
          </a:prstGeom>
        </p:spPr>
      </p:pic>
      <p:pic>
        <p:nvPicPr>
          <p:cNvPr id="19" name="Obraz 18" descr="Obraz zawierający tekst&#10;&#10;Opis wygenerowany automatycznie">
            <a:extLst>
              <a:ext uri="{FF2B5EF4-FFF2-40B4-BE49-F238E27FC236}">
                <a16:creationId xmlns:a16="http://schemas.microsoft.com/office/drawing/2014/main" id="{BBDEEAB1-800D-36FF-E292-64E5F62C4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3551691" y="5742774"/>
            <a:ext cx="3118041" cy="955531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6D65F452-2ECB-2A88-05AB-999EE13F4A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6669732" y="5742771"/>
            <a:ext cx="3118041" cy="955531"/>
          </a:xfrm>
          <a:prstGeom prst="rect">
            <a:avLst/>
          </a:prstGeom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7539FBD0-233F-41BF-13F7-2EC9974770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20098"/>
          <a:stretch/>
        </p:blipFill>
        <p:spPr>
          <a:xfrm>
            <a:off x="9787773" y="5742772"/>
            <a:ext cx="2404227" cy="9555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6D10225-D7B8-373F-A236-11F559EAA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4219" y="518963"/>
            <a:ext cx="7767781" cy="93552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A12E5A6-3135-61F0-7623-FA799458474E}"/>
              </a:ext>
            </a:extLst>
          </p:cNvPr>
          <p:cNvSpPr txBox="1"/>
          <p:nvPr/>
        </p:nvSpPr>
        <p:spPr>
          <a:xfrm>
            <a:off x="4762500" y="692921"/>
            <a:ext cx="7429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b="1" dirty="0">
                <a:latin typeface="Poppins" panose="00000500000000000000" pitchFamily="2" charset="-18"/>
                <a:cs typeface="Poppins" panose="00000500000000000000" pitchFamily="2" charset="-18"/>
              </a:rPr>
              <a:t>Pomost nad Jeziorem Kortowskim</a:t>
            </a:r>
          </a:p>
        </p:txBody>
      </p:sp>
      <p:pic>
        <p:nvPicPr>
          <p:cNvPr id="17" name="Obraz 16" descr="Obraz zawierający tekst&#10;&#10;Opis wygenerowany automatycznie">
            <a:extLst>
              <a:ext uri="{FF2B5EF4-FFF2-40B4-BE49-F238E27FC236}">
                <a16:creationId xmlns:a16="http://schemas.microsoft.com/office/drawing/2014/main" id="{7540DF89-1AC8-9ABD-AF58-BAB4477537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269" y="542754"/>
            <a:ext cx="1000135" cy="88794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D491A47-CCE7-738F-3881-32F6F01249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3" t="-9276" b="-1"/>
          <a:stretch/>
        </p:blipFill>
        <p:spPr>
          <a:xfrm>
            <a:off x="5191125" y="1174068"/>
            <a:ext cx="6679786" cy="513254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462AB37-1D4E-118E-4916-999A9A77D842}"/>
              </a:ext>
            </a:extLst>
          </p:cNvPr>
          <p:cNvSpPr txBox="1"/>
          <p:nvPr/>
        </p:nvSpPr>
        <p:spPr>
          <a:xfrm>
            <a:off x="5295900" y="1300599"/>
            <a:ext cx="647023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" b="1" dirty="0">
                <a:latin typeface="Poppins" panose="00000500000000000000" pitchFamily="2" charset="-18"/>
                <a:cs typeface="Poppins" panose="00000500000000000000" pitchFamily="2" charset="-18"/>
              </a:rPr>
              <a:t>ulubione miejsce nie tylko wypoczynku, ale i nauki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1F6936DF-C6AF-CDC6-F413-31C2668E0B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21547" y="581244"/>
            <a:ext cx="2355703" cy="151260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1B23AA0-0061-5B8E-05A6-9A2BED7C34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45948" y="4431300"/>
            <a:ext cx="2046493" cy="2262178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0482C3B4-8DD5-E5C9-0054-E35FE770FD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8" y="4795198"/>
            <a:ext cx="773666" cy="57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73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A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budynek, niebieski, pływanie, kurort&#10;&#10;Opis wygenerowany automatycznie">
            <a:extLst>
              <a:ext uri="{FF2B5EF4-FFF2-40B4-BE49-F238E27FC236}">
                <a16:creationId xmlns:a16="http://schemas.microsoft.com/office/drawing/2014/main" id="{7FA0EFC0-B3F5-00FC-CBA7-B08FD8E0D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35" y="1891892"/>
            <a:ext cx="5549291" cy="3707479"/>
          </a:xfrm>
          <a:prstGeom prst="rect">
            <a:avLst/>
          </a:prstGeom>
        </p:spPr>
      </p:pic>
      <p:pic>
        <p:nvPicPr>
          <p:cNvPr id="10" name="Obraz 9" descr="Obraz zawierający drzewo, zewnętrzne, woda, jezioro&#10;&#10;Opis wygenerowany automatycznie">
            <a:extLst>
              <a:ext uri="{FF2B5EF4-FFF2-40B4-BE49-F238E27FC236}">
                <a16:creationId xmlns:a16="http://schemas.microsoft.com/office/drawing/2014/main" id="{91B3D43D-6A7E-C0B3-6ED5-BF76A9929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915" y="1888331"/>
            <a:ext cx="5559995" cy="3700646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BAE63DE1-0B62-2951-80D4-A736C434E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2774"/>
            <a:ext cx="3551690" cy="955531"/>
          </a:xfrm>
          <a:prstGeom prst="rect">
            <a:avLst/>
          </a:prstGeom>
        </p:spPr>
      </p:pic>
      <p:pic>
        <p:nvPicPr>
          <p:cNvPr id="19" name="Obraz 18" descr="Obraz zawierający tekst&#10;&#10;Opis wygenerowany automatycznie">
            <a:extLst>
              <a:ext uri="{FF2B5EF4-FFF2-40B4-BE49-F238E27FC236}">
                <a16:creationId xmlns:a16="http://schemas.microsoft.com/office/drawing/2014/main" id="{BBDEEAB1-800D-36FF-E292-64E5F62C4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3551691" y="5742774"/>
            <a:ext cx="3118041" cy="955531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6D65F452-2ECB-2A88-05AB-999EE13F4A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6669732" y="5753167"/>
            <a:ext cx="3118041" cy="955531"/>
          </a:xfrm>
          <a:prstGeom prst="rect">
            <a:avLst/>
          </a:prstGeom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7539FBD0-233F-41BF-13F7-2EC9974770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20098"/>
          <a:stretch/>
        </p:blipFill>
        <p:spPr>
          <a:xfrm>
            <a:off x="9787773" y="5742772"/>
            <a:ext cx="2404227" cy="9555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6D10225-D7B8-373F-A236-11F559EAA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4219" y="518963"/>
            <a:ext cx="7767781" cy="93552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A12E5A6-3135-61F0-7623-FA799458474E}"/>
              </a:ext>
            </a:extLst>
          </p:cNvPr>
          <p:cNvSpPr txBox="1"/>
          <p:nvPr/>
        </p:nvSpPr>
        <p:spPr>
          <a:xfrm>
            <a:off x="4762500" y="692921"/>
            <a:ext cx="7429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b="1" dirty="0">
                <a:latin typeface="Poppins" panose="00000500000000000000" pitchFamily="2" charset="-18"/>
                <a:cs typeface="Poppins" panose="00000500000000000000" pitchFamily="2" charset="-18"/>
              </a:rPr>
              <a:t>Nowoczesne</a:t>
            </a:r>
          </a:p>
        </p:txBody>
      </p:sp>
      <p:pic>
        <p:nvPicPr>
          <p:cNvPr id="17" name="Obraz 16" descr="Obraz zawierający tekst&#10;&#10;Opis wygenerowany automatycznie">
            <a:extLst>
              <a:ext uri="{FF2B5EF4-FFF2-40B4-BE49-F238E27FC236}">
                <a16:creationId xmlns:a16="http://schemas.microsoft.com/office/drawing/2014/main" id="{7540DF89-1AC8-9ABD-AF58-BAB4477537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269" y="542754"/>
            <a:ext cx="1000135" cy="88794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D491A47-CCE7-738F-3881-32F6F01249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3" t="-9276" b="-1"/>
          <a:stretch/>
        </p:blipFill>
        <p:spPr>
          <a:xfrm>
            <a:off x="5191125" y="1174068"/>
            <a:ext cx="6679786" cy="513254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462AB37-1D4E-118E-4916-999A9A77D842}"/>
              </a:ext>
            </a:extLst>
          </p:cNvPr>
          <p:cNvSpPr txBox="1"/>
          <p:nvPr/>
        </p:nvSpPr>
        <p:spPr>
          <a:xfrm>
            <a:off x="5295900" y="1300599"/>
            <a:ext cx="647023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" b="1" dirty="0">
                <a:latin typeface="Poppins" panose="00000500000000000000" pitchFamily="2" charset="-18"/>
                <a:cs typeface="Poppins" panose="00000500000000000000" pitchFamily="2" charset="-18"/>
              </a:rPr>
              <a:t>obiekty sportowe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1F6936DF-C6AF-CDC6-F413-31C2668E0B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21547" y="581244"/>
            <a:ext cx="2355703" cy="1512608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0482C3B4-8DD5-E5C9-0054-E35FE770FD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8" y="4795198"/>
            <a:ext cx="773666" cy="576454"/>
          </a:xfrm>
          <a:prstGeom prst="rect">
            <a:avLst/>
          </a:prstGeom>
        </p:spPr>
      </p:pic>
      <p:pic>
        <p:nvPicPr>
          <p:cNvPr id="5" name="Obraz 4" descr="Obraz zawierający trawa, zewnętrzne, niebo&#10;&#10;Opis wygenerowany automatycznie">
            <a:extLst>
              <a:ext uri="{FF2B5EF4-FFF2-40B4-BE49-F238E27FC236}">
                <a16:creationId xmlns:a16="http://schemas.microsoft.com/office/drawing/2014/main" id="{3E6E4512-5579-608A-777E-3474B69446A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" r="18545" b="25248"/>
          <a:stretch/>
        </p:blipFill>
        <p:spPr>
          <a:xfrm>
            <a:off x="6310915" y="1888331"/>
            <a:ext cx="5559995" cy="371104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1B23AA0-0061-5B8E-05A6-9A2BED7C34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45948" y="4431301"/>
            <a:ext cx="2046493" cy="22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60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A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iebo, siedzi, umieszczone&#10;&#10;Opis wygenerowany automatycznie">
            <a:extLst>
              <a:ext uri="{FF2B5EF4-FFF2-40B4-BE49-F238E27FC236}">
                <a16:creationId xmlns:a16="http://schemas.microsoft.com/office/drawing/2014/main" id="{B85BB8DA-7084-282C-73B9-1F551ABDC95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96" y="2066184"/>
            <a:ext cx="4686935" cy="4367080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BAE63DE1-0B62-2951-80D4-A736C434E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2774"/>
            <a:ext cx="3551690" cy="955531"/>
          </a:xfrm>
          <a:prstGeom prst="rect">
            <a:avLst/>
          </a:prstGeom>
        </p:spPr>
      </p:pic>
      <p:pic>
        <p:nvPicPr>
          <p:cNvPr id="19" name="Obraz 18" descr="Obraz zawierający tekst&#10;&#10;Opis wygenerowany automatycznie">
            <a:extLst>
              <a:ext uri="{FF2B5EF4-FFF2-40B4-BE49-F238E27FC236}">
                <a16:creationId xmlns:a16="http://schemas.microsoft.com/office/drawing/2014/main" id="{BBDEEAB1-800D-36FF-E292-64E5F62C4F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3551691" y="5742774"/>
            <a:ext cx="3118041" cy="955531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6D65F452-2ECB-2A88-05AB-999EE13F4A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6669732" y="5742773"/>
            <a:ext cx="3118041" cy="955531"/>
          </a:xfrm>
          <a:prstGeom prst="rect">
            <a:avLst/>
          </a:prstGeom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7539FBD0-233F-41BF-13F7-2EC9974770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20098"/>
          <a:stretch/>
        </p:blipFill>
        <p:spPr>
          <a:xfrm>
            <a:off x="9787773" y="5742772"/>
            <a:ext cx="2404227" cy="95553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1B23AA0-0061-5B8E-05A6-9A2BED7C3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538" y="4464371"/>
            <a:ext cx="1570848" cy="173640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6D10225-D7B8-373F-A236-11F559EAA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135"/>
            <a:ext cx="7767781" cy="93552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A12E5A6-3135-61F0-7623-FA799458474E}"/>
              </a:ext>
            </a:extLst>
          </p:cNvPr>
          <p:cNvSpPr txBox="1"/>
          <p:nvPr/>
        </p:nvSpPr>
        <p:spPr>
          <a:xfrm>
            <a:off x="188008" y="779049"/>
            <a:ext cx="730665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b="1" dirty="0">
                <a:latin typeface="Poppins" panose="00000500000000000000" pitchFamily="2" charset="-18"/>
                <a:cs typeface="Poppins" panose="00000500000000000000" pitchFamily="2" charset="-18"/>
              </a:rPr>
              <a:t>Olsztyn – miasto ogród</a:t>
            </a:r>
          </a:p>
        </p:txBody>
      </p:sp>
      <p:pic>
        <p:nvPicPr>
          <p:cNvPr id="17" name="Obraz 16" descr="Obraz zawierający tekst&#10;&#10;Opis wygenerowany automatycznie">
            <a:extLst>
              <a:ext uri="{FF2B5EF4-FFF2-40B4-BE49-F238E27FC236}">
                <a16:creationId xmlns:a16="http://schemas.microsoft.com/office/drawing/2014/main" id="{7540DF89-1AC8-9ABD-AF58-BAB4477537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864" y="779049"/>
            <a:ext cx="602848" cy="535221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F6936DF-C6AF-CDC6-F413-31C2668E0B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773" y="-1"/>
            <a:ext cx="1737364" cy="1115570"/>
          </a:xfrm>
          <a:prstGeom prst="rect">
            <a:avLst/>
          </a:prstGeom>
        </p:spPr>
      </p:pic>
      <p:sp>
        <p:nvSpPr>
          <p:cNvPr id="5" name="Owal 4">
            <a:extLst>
              <a:ext uri="{FF2B5EF4-FFF2-40B4-BE49-F238E27FC236}">
                <a16:creationId xmlns:a16="http://schemas.microsoft.com/office/drawing/2014/main" id="{323F180D-D3D1-85C2-7E93-F00E355855D7}"/>
              </a:ext>
            </a:extLst>
          </p:cNvPr>
          <p:cNvSpPr/>
          <p:nvPr/>
        </p:nvSpPr>
        <p:spPr>
          <a:xfrm>
            <a:off x="3102123" y="2862841"/>
            <a:ext cx="145279" cy="144000"/>
          </a:xfrm>
          <a:prstGeom prst="ellipse">
            <a:avLst/>
          </a:prstGeom>
          <a:solidFill>
            <a:srgbClr val="2FA8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92F74497-50F4-F046-D39B-416507C248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3" t="-9276" b="-1"/>
          <a:stretch/>
        </p:blipFill>
        <p:spPr>
          <a:xfrm>
            <a:off x="2468642" y="3059978"/>
            <a:ext cx="1307237" cy="369022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F1409506-4D2B-3D5E-0F8E-132CA3631154}"/>
              </a:ext>
            </a:extLst>
          </p:cNvPr>
          <p:cNvSpPr txBox="1"/>
          <p:nvPr/>
        </p:nvSpPr>
        <p:spPr>
          <a:xfrm>
            <a:off x="2692828" y="3105989"/>
            <a:ext cx="8588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Poppins" panose="00000500000000000000" pitchFamily="2" charset="-18"/>
                <a:cs typeface="Poppins" panose="00000500000000000000" pitchFamily="2" charset="-18"/>
              </a:rPr>
              <a:t>Olsztyn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266B2155-BB06-4E65-D277-35301557D98D}"/>
              </a:ext>
            </a:extLst>
          </p:cNvPr>
          <p:cNvSpPr txBox="1"/>
          <p:nvPr/>
        </p:nvSpPr>
        <p:spPr>
          <a:xfrm>
            <a:off x="5564942" y="2346809"/>
            <a:ext cx="5822692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Olsztyn jest znany jako „Ogród z Natury”. </a:t>
            </a:r>
          </a:p>
          <a:p>
            <a:endParaRPr lang="pl-PL" sz="1300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To miasto-kompakt kuszące ofertą turystyczną przez wszystkie cztery pory roku. </a:t>
            </a:r>
          </a:p>
          <a:p>
            <a:endParaRPr lang="pl-PL" sz="1300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Stolica Warmii i Mazur przyciąga unikami natury – kilkunastoma jeziorami i największym miejskim parkiem Europy.</a:t>
            </a: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3EF64E04-219A-A297-0CB1-B8A0ED46B0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3" t="-9276" b="-1"/>
          <a:stretch/>
        </p:blipFill>
        <p:spPr>
          <a:xfrm rot="5400000">
            <a:off x="4821229" y="4701055"/>
            <a:ext cx="1307237" cy="180189"/>
          </a:xfrm>
          <a:prstGeom prst="rect">
            <a:avLst/>
          </a:prstGeom>
        </p:spPr>
      </p:pic>
      <p:sp>
        <p:nvSpPr>
          <p:cNvPr id="29" name="pole tekstowe 28">
            <a:extLst>
              <a:ext uri="{FF2B5EF4-FFF2-40B4-BE49-F238E27FC236}">
                <a16:creationId xmlns:a16="http://schemas.microsoft.com/office/drawing/2014/main" id="{2F175F2B-C8D6-D2B7-3C40-369B9364B90E}"/>
              </a:ext>
            </a:extLst>
          </p:cNvPr>
          <p:cNvSpPr txBox="1"/>
          <p:nvPr/>
        </p:nvSpPr>
        <p:spPr>
          <a:xfrm>
            <a:off x="5564942" y="4209189"/>
            <a:ext cx="6121403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230 km od Warszawy</a:t>
            </a:r>
          </a:p>
          <a:p>
            <a:endParaRPr lang="pl-PL" sz="500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355 km od Poznania</a:t>
            </a:r>
          </a:p>
          <a:p>
            <a:endParaRPr lang="pl-PL" sz="500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500 km od Krakowa</a:t>
            </a:r>
          </a:p>
          <a:p>
            <a:endParaRPr lang="pl-PL" sz="500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540 km od Wadowic! </a:t>
            </a:r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  <a:sym typeface="Wingdings" panose="05000000000000000000" pitchFamily="2" charset="2"/>
              </a:rPr>
              <a:t>:)</a:t>
            </a:r>
            <a:endParaRPr lang="pl-PL" sz="1300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542555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A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A2B1A3F9-57F3-1B4A-2ED3-53D60DE4B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917" y="1888331"/>
            <a:ext cx="5559993" cy="370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D1990DE-ADCA-13CD-9304-6B9517D07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33" y="1888331"/>
            <a:ext cx="5559994" cy="370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BAE63DE1-0B62-2951-80D4-A736C434E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2774"/>
            <a:ext cx="3551690" cy="955531"/>
          </a:xfrm>
          <a:prstGeom prst="rect">
            <a:avLst/>
          </a:prstGeom>
        </p:spPr>
      </p:pic>
      <p:pic>
        <p:nvPicPr>
          <p:cNvPr id="19" name="Obraz 18" descr="Obraz zawierający tekst&#10;&#10;Opis wygenerowany automatycznie">
            <a:extLst>
              <a:ext uri="{FF2B5EF4-FFF2-40B4-BE49-F238E27FC236}">
                <a16:creationId xmlns:a16="http://schemas.microsoft.com/office/drawing/2014/main" id="{BBDEEAB1-800D-36FF-E292-64E5F62C4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3551691" y="5742774"/>
            <a:ext cx="3118041" cy="955531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6D65F452-2ECB-2A88-05AB-999EE13F4A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6669732" y="5742772"/>
            <a:ext cx="3118041" cy="955531"/>
          </a:xfrm>
          <a:prstGeom prst="rect">
            <a:avLst/>
          </a:prstGeom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7539FBD0-233F-41BF-13F7-2EC9974770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20098"/>
          <a:stretch/>
        </p:blipFill>
        <p:spPr>
          <a:xfrm>
            <a:off x="9787773" y="5742772"/>
            <a:ext cx="2404227" cy="9555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6D10225-D7B8-373F-A236-11F559EAA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4219" y="518963"/>
            <a:ext cx="7767781" cy="93552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A12E5A6-3135-61F0-7623-FA799458474E}"/>
              </a:ext>
            </a:extLst>
          </p:cNvPr>
          <p:cNvSpPr txBox="1"/>
          <p:nvPr/>
        </p:nvSpPr>
        <p:spPr>
          <a:xfrm>
            <a:off x="4762500" y="692921"/>
            <a:ext cx="7429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b="1" dirty="0">
                <a:latin typeface="Poppins" panose="00000500000000000000" pitchFamily="2" charset="-18"/>
                <a:cs typeface="Poppins" panose="00000500000000000000" pitchFamily="2" charset="-18"/>
              </a:rPr>
              <a:t>Olsztyn</a:t>
            </a:r>
          </a:p>
        </p:txBody>
      </p:sp>
      <p:pic>
        <p:nvPicPr>
          <p:cNvPr id="17" name="Obraz 16" descr="Obraz zawierający tekst&#10;&#10;Opis wygenerowany automatycznie">
            <a:extLst>
              <a:ext uri="{FF2B5EF4-FFF2-40B4-BE49-F238E27FC236}">
                <a16:creationId xmlns:a16="http://schemas.microsoft.com/office/drawing/2014/main" id="{7540DF89-1AC8-9ABD-AF58-BAB4477537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269" y="542754"/>
            <a:ext cx="1000135" cy="88794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D491A47-CCE7-738F-3881-32F6F01249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3" t="-9276" b="-1"/>
          <a:stretch/>
        </p:blipFill>
        <p:spPr>
          <a:xfrm>
            <a:off x="5191125" y="1174068"/>
            <a:ext cx="6679786" cy="513254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462AB37-1D4E-118E-4916-999A9A77D842}"/>
              </a:ext>
            </a:extLst>
          </p:cNvPr>
          <p:cNvSpPr txBox="1"/>
          <p:nvPr/>
        </p:nvSpPr>
        <p:spPr>
          <a:xfrm>
            <a:off x="5295900" y="1300599"/>
            <a:ext cx="6470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50" b="1" dirty="0">
                <a:latin typeface="Poppins" panose="00000500000000000000" pitchFamily="2" charset="-18"/>
                <a:cs typeface="Poppins" panose="00000500000000000000" pitchFamily="2" charset="-18"/>
              </a:rPr>
              <a:t>Poznaj miejsce, w którym Mikołaj Kopernik dokonał swoich największych odkryć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1F6936DF-C6AF-CDC6-F413-31C2668E0B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21547" y="581244"/>
            <a:ext cx="2355703" cy="151260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1B23AA0-0061-5B8E-05A6-9A2BED7C34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45948" y="4431300"/>
            <a:ext cx="2046493" cy="2262178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0482C3B4-8DD5-E5C9-0054-E35FE770FD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8" y="4795198"/>
            <a:ext cx="773666" cy="57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41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A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473E15DF-D2F9-B050-21BA-AFFCE983A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726" y="1888332"/>
            <a:ext cx="5644183" cy="370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21AA2EB-BF8E-DE01-49CA-F079AF959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33" y="1896736"/>
            <a:ext cx="5559994" cy="370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BAE63DE1-0B62-2951-80D4-A736C434E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2774"/>
            <a:ext cx="3551690" cy="955531"/>
          </a:xfrm>
          <a:prstGeom prst="rect">
            <a:avLst/>
          </a:prstGeom>
        </p:spPr>
      </p:pic>
      <p:pic>
        <p:nvPicPr>
          <p:cNvPr id="19" name="Obraz 18" descr="Obraz zawierający tekst&#10;&#10;Opis wygenerowany automatycznie">
            <a:extLst>
              <a:ext uri="{FF2B5EF4-FFF2-40B4-BE49-F238E27FC236}">
                <a16:creationId xmlns:a16="http://schemas.microsoft.com/office/drawing/2014/main" id="{BBDEEAB1-800D-36FF-E292-64E5F62C4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3551691" y="5742774"/>
            <a:ext cx="3118041" cy="955531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6D65F452-2ECB-2A88-05AB-999EE13F4A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6669732" y="5742772"/>
            <a:ext cx="3118041" cy="955531"/>
          </a:xfrm>
          <a:prstGeom prst="rect">
            <a:avLst/>
          </a:prstGeom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7539FBD0-233F-41BF-13F7-2EC9974770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20098"/>
          <a:stretch/>
        </p:blipFill>
        <p:spPr>
          <a:xfrm>
            <a:off x="9787773" y="5742772"/>
            <a:ext cx="2404227" cy="9555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6D10225-D7B8-373F-A236-11F559EAA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4219" y="518963"/>
            <a:ext cx="7767781" cy="93552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A12E5A6-3135-61F0-7623-FA799458474E}"/>
              </a:ext>
            </a:extLst>
          </p:cNvPr>
          <p:cNvSpPr txBox="1"/>
          <p:nvPr/>
        </p:nvSpPr>
        <p:spPr>
          <a:xfrm>
            <a:off x="4762500" y="692921"/>
            <a:ext cx="7429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b="1" dirty="0">
                <a:latin typeface="Poppins" panose="00000500000000000000" pitchFamily="2" charset="-18"/>
                <a:cs typeface="Poppins" panose="00000500000000000000" pitchFamily="2" charset="-18"/>
              </a:rPr>
              <a:t>Olsztyn</a:t>
            </a:r>
          </a:p>
        </p:txBody>
      </p:sp>
      <p:pic>
        <p:nvPicPr>
          <p:cNvPr id="17" name="Obraz 16" descr="Obraz zawierający tekst&#10;&#10;Opis wygenerowany automatycznie">
            <a:extLst>
              <a:ext uri="{FF2B5EF4-FFF2-40B4-BE49-F238E27FC236}">
                <a16:creationId xmlns:a16="http://schemas.microsoft.com/office/drawing/2014/main" id="{7540DF89-1AC8-9ABD-AF58-BAB4477537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269" y="542754"/>
            <a:ext cx="1000135" cy="88794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D491A47-CCE7-738F-3881-32F6F01249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3" t="-9276" b="-1"/>
          <a:stretch/>
        </p:blipFill>
        <p:spPr>
          <a:xfrm>
            <a:off x="5191125" y="1174068"/>
            <a:ext cx="6679786" cy="513254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462AB37-1D4E-118E-4916-999A9A77D842}"/>
              </a:ext>
            </a:extLst>
          </p:cNvPr>
          <p:cNvSpPr txBox="1"/>
          <p:nvPr/>
        </p:nvSpPr>
        <p:spPr>
          <a:xfrm>
            <a:off x="5295900" y="1300599"/>
            <a:ext cx="6470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50" b="1" dirty="0">
                <a:latin typeface="Poppins" panose="00000500000000000000" pitchFamily="2" charset="-18"/>
                <a:cs typeface="Poppins" panose="00000500000000000000" pitchFamily="2" charset="-18"/>
              </a:rPr>
              <a:t>Poznaj miejsce, w którym Mikołaj Kopernik dokonał swoich największych odkryć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1F6936DF-C6AF-CDC6-F413-31C2668E0B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21547" y="581244"/>
            <a:ext cx="2355703" cy="151260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1B23AA0-0061-5B8E-05A6-9A2BED7C34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45948" y="4431300"/>
            <a:ext cx="2046493" cy="2262178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0482C3B4-8DD5-E5C9-0054-E35FE770FD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8" y="4795198"/>
            <a:ext cx="773666" cy="57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80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A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0A928E1E-1BD5-D0BE-36CE-C7553D35B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093" y="698012"/>
            <a:ext cx="2539633" cy="2254738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BAE63DE1-0B62-2951-80D4-A736C434E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87636"/>
            <a:ext cx="6358523" cy="1710669"/>
          </a:xfrm>
          <a:prstGeom prst="rect">
            <a:avLst/>
          </a:prstGeom>
        </p:spPr>
      </p:pic>
      <p:pic>
        <p:nvPicPr>
          <p:cNvPr id="19" name="Obraz 18" descr="Obraz zawierający tekst&#10;&#10;Opis wygenerowany automatycznie">
            <a:extLst>
              <a:ext uri="{FF2B5EF4-FFF2-40B4-BE49-F238E27FC236}">
                <a16:creationId xmlns:a16="http://schemas.microsoft.com/office/drawing/2014/main" id="{BBDEEAB1-800D-36FF-E292-64E5F62C4F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6358522" y="4987636"/>
            <a:ext cx="5582170" cy="1710669"/>
          </a:xfrm>
          <a:prstGeom prst="rect">
            <a:avLst/>
          </a:prstGeom>
        </p:spPr>
      </p:pic>
      <p:pic>
        <p:nvPicPr>
          <p:cNvPr id="21" name="Obraz 20" descr="Obraz zawierający tekst, osoba, wewnątrz&#10;&#10;Opis wygenerowany automatycznie">
            <a:extLst>
              <a:ext uri="{FF2B5EF4-FFF2-40B4-BE49-F238E27FC236}">
                <a16:creationId xmlns:a16="http://schemas.microsoft.com/office/drawing/2014/main" id="{F63E2B1D-C6B2-FC56-F0DD-F2389DAAC0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825" y="3572895"/>
            <a:ext cx="4829175" cy="328510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74E9FCA-DC5D-524F-1B43-C1B8A9E415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3" t="-9276" b="-1"/>
          <a:stretch/>
        </p:blipFill>
        <p:spPr>
          <a:xfrm>
            <a:off x="1" y="1943610"/>
            <a:ext cx="7943851" cy="1265729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650B7EA2-F887-A543-C6ED-56C42C43E1EB}"/>
              </a:ext>
            </a:extLst>
          </p:cNvPr>
          <p:cNvSpPr txBox="1"/>
          <p:nvPr/>
        </p:nvSpPr>
        <p:spPr>
          <a:xfrm>
            <a:off x="1042988" y="2277594"/>
            <a:ext cx="5857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Poppins" panose="00000500000000000000" pitchFamily="2" charset="-18"/>
                <a:cs typeface="Poppins" panose="00000500000000000000" pitchFamily="2" charset="-18"/>
              </a:rPr>
              <a:t>www.uwm.edu.pl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C24245B-5E89-AAD4-48F3-2A282D711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012"/>
            <a:ext cx="7767781" cy="935525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328576F-CE79-6287-B4ED-4E49C2B70810}"/>
              </a:ext>
            </a:extLst>
          </p:cNvPr>
          <p:cNvSpPr txBox="1"/>
          <p:nvPr/>
        </p:nvSpPr>
        <p:spPr>
          <a:xfrm>
            <a:off x="76202" y="842161"/>
            <a:ext cx="74295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500" b="1" dirty="0">
                <a:latin typeface="Poppins" panose="00000500000000000000" pitchFamily="2" charset="-18"/>
                <a:cs typeface="Poppins" panose="00000500000000000000" pitchFamily="2" charset="-18"/>
              </a:rPr>
              <a:t>Poznaj nas lepiej! </a:t>
            </a:r>
            <a:r>
              <a:rPr lang="pl-PL" sz="3500" b="1" dirty="0">
                <a:latin typeface="Poppins" panose="00000500000000000000" pitchFamily="2" charset="-18"/>
                <a:cs typeface="Poppins" panose="00000500000000000000" pitchFamily="2" charset="-18"/>
                <a:sym typeface="Wingdings" panose="05000000000000000000" pitchFamily="2" charset="2"/>
              </a:rPr>
              <a:t>:)</a:t>
            </a:r>
            <a:endParaRPr lang="pl-PL" sz="3500" b="1" dirty="0"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117351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A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woda, niebo, przyroda, jezioro&#10;&#10;Opis wygenerowany automatycznie">
            <a:extLst>
              <a:ext uri="{FF2B5EF4-FFF2-40B4-BE49-F238E27FC236}">
                <a16:creationId xmlns:a16="http://schemas.microsoft.com/office/drawing/2014/main" id="{51B74140-44A0-91A0-F5B3-89DF4DD700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2" r="42731"/>
          <a:stretch/>
        </p:blipFill>
        <p:spPr>
          <a:xfrm>
            <a:off x="8534400" y="0"/>
            <a:ext cx="3657600" cy="6858000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BAE63DE1-0B62-2951-80D4-A736C434E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2774"/>
            <a:ext cx="3551690" cy="955531"/>
          </a:xfrm>
          <a:prstGeom prst="rect">
            <a:avLst/>
          </a:prstGeom>
        </p:spPr>
      </p:pic>
      <p:pic>
        <p:nvPicPr>
          <p:cNvPr id="19" name="Obraz 18" descr="Obraz zawierający tekst&#10;&#10;Opis wygenerowany automatycznie">
            <a:extLst>
              <a:ext uri="{FF2B5EF4-FFF2-40B4-BE49-F238E27FC236}">
                <a16:creationId xmlns:a16="http://schemas.microsoft.com/office/drawing/2014/main" id="{BBDEEAB1-800D-36FF-E292-64E5F62C4F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3551691" y="5742774"/>
            <a:ext cx="3118041" cy="955531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6D65F452-2ECB-2A88-05AB-999EE13F4A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6669732" y="5742773"/>
            <a:ext cx="3118041" cy="955531"/>
          </a:xfrm>
          <a:prstGeom prst="rect">
            <a:avLst/>
          </a:prstGeom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7539FBD0-233F-41BF-13F7-2EC9974770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20098"/>
          <a:stretch/>
        </p:blipFill>
        <p:spPr>
          <a:xfrm>
            <a:off x="9787773" y="5742772"/>
            <a:ext cx="2404227" cy="95553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1B23AA0-0061-5B8E-05A6-9A2BED7C3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44" y="3607007"/>
            <a:ext cx="1570848" cy="173640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6D10225-D7B8-373F-A236-11F559EAA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135"/>
            <a:ext cx="7767781" cy="93552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A12E5A6-3135-61F0-7623-FA799458474E}"/>
              </a:ext>
            </a:extLst>
          </p:cNvPr>
          <p:cNvSpPr txBox="1"/>
          <p:nvPr/>
        </p:nvSpPr>
        <p:spPr>
          <a:xfrm>
            <a:off x="188008" y="779049"/>
            <a:ext cx="730665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b="1" dirty="0">
                <a:latin typeface="Poppins" panose="00000500000000000000" pitchFamily="2" charset="-18"/>
                <a:cs typeface="Poppins" panose="00000500000000000000" pitchFamily="2" charset="-18"/>
              </a:rPr>
              <a:t>Uniwersytet wszechstronny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DB6E7AE-8241-B19C-A10F-78E0D49923EF}"/>
              </a:ext>
            </a:extLst>
          </p:cNvPr>
          <p:cNvSpPr txBox="1"/>
          <p:nvPr/>
        </p:nvSpPr>
        <p:spPr>
          <a:xfrm>
            <a:off x="713574" y="2229769"/>
            <a:ext cx="6255521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Uniwersytet Warmińsko-Mazurski w Olsztynie prowadzi badania we </a:t>
            </a:r>
            <a:r>
              <a:rPr lang="pl-PL" sz="1300" b="1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wszystkich obszarach nauki</a:t>
            </a:r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, </a:t>
            </a:r>
          </a:p>
          <a:p>
            <a:pPr algn="ctr"/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co wyróżnia go spośród innych polskich klasycznych uniwersytetów.</a:t>
            </a:r>
          </a:p>
          <a:p>
            <a:pPr algn="ctr"/>
            <a:endParaRPr lang="pl-PL" sz="1300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algn="ctr"/>
            <a:endParaRPr lang="pl-PL" sz="1300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algn="ctr"/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Obecność przedstawicieli </a:t>
            </a:r>
            <a:r>
              <a:rPr lang="pl-PL" sz="1300" b="1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47 dyscyplin naukowych </a:t>
            </a:r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ułatwia tworzenie interdyscyplinarnych zespołów badawczych i wykorzystanie </a:t>
            </a:r>
          </a:p>
          <a:p>
            <a:pPr algn="ctr"/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 pełni infrastruktury naukowej.</a:t>
            </a:r>
          </a:p>
          <a:p>
            <a:pPr algn="ctr"/>
            <a:endParaRPr lang="pl-PL" sz="1300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algn="ctr"/>
            <a:endParaRPr lang="pl-PL" sz="1300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algn="ctr"/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Wszechstronność naukowa UWM ma również odzwierciedlenie </a:t>
            </a:r>
          </a:p>
          <a:p>
            <a:pPr algn="ctr"/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 bogatej ofercie edukacyjnej. Uniwersytet oferując studia na ponad </a:t>
            </a:r>
          </a:p>
          <a:p>
            <a:pPr algn="ctr"/>
            <a:r>
              <a:rPr lang="pl-PL" sz="1300" b="1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70 kierunkach</a:t>
            </a:r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, w najpiękniejszym miasteczku akademickim w Polsce, jest </a:t>
            </a:r>
          </a:p>
          <a:p>
            <a:pPr algn="ctr"/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nie tylko atrakcyjnym miejscem zdobywania wiedzy dla młodzieży </a:t>
            </a:r>
          </a:p>
          <a:p>
            <a:pPr algn="ctr"/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z tego regionu, ale również osób z innych części Polski.</a:t>
            </a:r>
          </a:p>
        </p:txBody>
      </p:sp>
      <p:pic>
        <p:nvPicPr>
          <p:cNvPr id="17" name="Obraz 16" descr="Obraz zawierający tekst&#10;&#10;Opis wygenerowany automatycznie">
            <a:extLst>
              <a:ext uri="{FF2B5EF4-FFF2-40B4-BE49-F238E27FC236}">
                <a16:creationId xmlns:a16="http://schemas.microsoft.com/office/drawing/2014/main" id="{7540DF89-1AC8-9ABD-AF58-BAB4477537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81" y="795529"/>
            <a:ext cx="602848" cy="535221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F6936DF-C6AF-CDC6-F413-31C2668E0B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773" y="-1"/>
            <a:ext cx="1737364" cy="1115570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0482C3B4-8DD5-E5C9-0054-E35FE770FD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291" y="4660717"/>
            <a:ext cx="535709" cy="39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10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A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 descr="Obraz zawierający osoba, osoby, wewnątrz, scena&#10;&#10;Opis wygenerowany automatycznie">
            <a:extLst>
              <a:ext uri="{FF2B5EF4-FFF2-40B4-BE49-F238E27FC236}">
                <a16:creationId xmlns:a16="http://schemas.microsoft.com/office/drawing/2014/main" id="{1807F3F9-AC5B-18C5-A3D8-4CAA97E34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0" y="1908571"/>
            <a:ext cx="5511565" cy="3668623"/>
          </a:xfrm>
          <a:prstGeom prst="rect">
            <a:avLst/>
          </a:prstGeom>
        </p:spPr>
      </p:pic>
      <p:pic>
        <p:nvPicPr>
          <p:cNvPr id="5" name="Obraz 4" descr="Obraz zawierający trawa, drzewo, zewnętrzne, roślina&#10;&#10;Opis wygenerowany automatycznie">
            <a:extLst>
              <a:ext uri="{FF2B5EF4-FFF2-40B4-BE49-F238E27FC236}">
                <a16:creationId xmlns:a16="http://schemas.microsoft.com/office/drawing/2014/main" id="{61F182EC-69CE-4E05-2842-044B95BB8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346" y="1908571"/>
            <a:ext cx="5511565" cy="3668412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BAE63DE1-0B62-2951-80D4-A736C434E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2774"/>
            <a:ext cx="3551690" cy="955531"/>
          </a:xfrm>
          <a:prstGeom prst="rect">
            <a:avLst/>
          </a:prstGeom>
        </p:spPr>
      </p:pic>
      <p:pic>
        <p:nvPicPr>
          <p:cNvPr id="19" name="Obraz 18" descr="Obraz zawierający tekst&#10;&#10;Opis wygenerowany automatycznie">
            <a:extLst>
              <a:ext uri="{FF2B5EF4-FFF2-40B4-BE49-F238E27FC236}">
                <a16:creationId xmlns:a16="http://schemas.microsoft.com/office/drawing/2014/main" id="{BBDEEAB1-800D-36FF-E292-64E5F62C4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3551691" y="5742774"/>
            <a:ext cx="3118041" cy="955531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6D65F452-2ECB-2A88-05AB-999EE13F4A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6669732" y="5836776"/>
            <a:ext cx="3118041" cy="955531"/>
          </a:xfrm>
          <a:prstGeom prst="rect">
            <a:avLst/>
          </a:prstGeom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7539FBD0-233F-41BF-13F7-2EC9974770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20098"/>
          <a:stretch/>
        </p:blipFill>
        <p:spPr>
          <a:xfrm>
            <a:off x="9787773" y="5742772"/>
            <a:ext cx="2404227" cy="9555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6D10225-D7B8-373F-A236-11F559EAA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4219" y="518963"/>
            <a:ext cx="7767781" cy="93552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A12E5A6-3135-61F0-7623-FA799458474E}"/>
              </a:ext>
            </a:extLst>
          </p:cNvPr>
          <p:cNvSpPr txBox="1"/>
          <p:nvPr/>
        </p:nvSpPr>
        <p:spPr>
          <a:xfrm>
            <a:off x="4762500" y="692921"/>
            <a:ext cx="7429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latin typeface="Poppins" panose="00000500000000000000" pitchFamily="2" charset="-18"/>
                <a:cs typeface="Poppins" panose="00000500000000000000" pitchFamily="2" charset="-18"/>
              </a:rPr>
              <a:t>Centrum Konferencyjno-Szkoleniowe UWM</a:t>
            </a:r>
          </a:p>
        </p:txBody>
      </p:sp>
      <p:pic>
        <p:nvPicPr>
          <p:cNvPr id="17" name="Obraz 16" descr="Obraz zawierający tekst&#10;&#10;Opis wygenerowany automatycznie">
            <a:extLst>
              <a:ext uri="{FF2B5EF4-FFF2-40B4-BE49-F238E27FC236}">
                <a16:creationId xmlns:a16="http://schemas.microsoft.com/office/drawing/2014/main" id="{7540DF89-1AC8-9ABD-AF58-BAB4477537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269" y="542754"/>
            <a:ext cx="1000135" cy="88794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D491A47-CCE7-738F-3881-32F6F01249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3" t="-9276" b="-1"/>
          <a:stretch/>
        </p:blipFill>
        <p:spPr>
          <a:xfrm>
            <a:off x="5191125" y="1174068"/>
            <a:ext cx="6679786" cy="513254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462AB37-1D4E-118E-4916-999A9A77D842}"/>
              </a:ext>
            </a:extLst>
          </p:cNvPr>
          <p:cNvSpPr txBox="1"/>
          <p:nvPr/>
        </p:nvSpPr>
        <p:spPr>
          <a:xfrm>
            <a:off x="5242132" y="1300598"/>
            <a:ext cx="6470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Poppins" panose="00000500000000000000" pitchFamily="2" charset="-18"/>
                <a:cs typeface="Poppins" panose="00000500000000000000" pitchFamily="2" charset="-18"/>
              </a:rPr>
              <a:t>miejsce, w którym odbywają się najważniejsze konferencje i uroczystości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1F6936DF-C6AF-CDC6-F413-31C2668E0B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21547" y="581244"/>
            <a:ext cx="2355703" cy="151260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1B23AA0-0061-5B8E-05A6-9A2BED7C34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45948" y="4431300"/>
            <a:ext cx="2046493" cy="2262178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0482C3B4-8DD5-E5C9-0054-E35FE770FD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8" y="4795198"/>
            <a:ext cx="773666" cy="57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07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A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wewnątrz, sufit, scena&#10;&#10;Opis wygenerowany automatycznie">
            <a:extLst>
              <a:ext uri="{FF2B5EF4-FFF2-40B4-BE49-F238E27FC236}">
                <a16:creationId xmlns:a16="http://schemas.microsoft.com/office/drawing/2014/main" id="{FA340561-3BAB-C8D8-6FA1-3B9772724A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" r="59987"/>
          <a:stretch/>
        </p:blipFill>
        <p:spPr>
          <a:xfrm>
            <a:off x="8534400" y="0"/>
            <a:ext cx="3657599" cy="6858000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BAE63DE1-0B62-2951-80D4-A736C434E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2774"/>
            <a:ext cx="3551690" cy="955531"/>
          </a:xfrm>
          <a:prstGeom prst="rect">
            <a:avLst/>
          </a:prstGeom>
        </p:spPr>
      </p:pic>
      <p:pic>
        <p:nvPicPr>
          <p:cNvPr id="19" name="Obraz 18" descr="Obraz zawierający tekst&#10;&#10;Opis wygenerowany automatycznie">
            <a:extLst>
              <a:ext uri="{FF2B5EF4-FFF2-40B4-BE49-F238E27FC236}">
                <a16:creationId xmlns:a16="http://schemas.microsoft.com/office/drawing/2014/main" id="{BBDEEAB1-800D-36FF-E292-64E5F62C4F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3551691" y="5742774"/>
            <a:ext cx="3118041" cy="955531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6D65F452-2ECB-2A88-05AB-999EE13F4A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6669732" y="5742773"/>
            <a:ext cx="3118041" cy="955531"/>
          </a:xfrm>
          <a:prstGeom prst="rect">
            <a:avLst/>
          </a:prstGeom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7539FBD0-233F-41BF-13F7-2EC9974770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20098"/>
          <a:stretch/>
        </p:blipFill>
        <p:spPr>
          <a:xfrm>
            <a:off x="9787773" y="5742772"/>
            <a:ext cx="2404227" cy="95553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1B23AA0-0061-5B8E-05A6-9A2BED7C3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44" y="3607007"/>
            <a:ext cx="1570848" cy="173640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6D10225-D7B8-373F-A236-11F559EAA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135"/>
            <a:ext cx="7767781" cy="935525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DB6E7AE-8241-B19C-A10F-78E0D49923EF}"/>
              </a:ext>
            </a:extLst>
          </p:cNvPr>
          <p:cNvSpPr txBox="1"/>
          <p:nvPr/>
        </p:nvSpPr>
        <p:spPr>
          <a:xfrm>
            <a:off x="422572" y="2442698"/>
            <a:ext cx="72074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Sala, której ilość miejsc, infrastruktura oraz wymiary pozwalają na organizację konferencji, kongresów i sympozjów jak również wydarzeń artystycznych.</a:t>
            </a:r>
          </a:p>
        </p:txBody>
      </p:sp>
      <p:pic>
        <p:nvPicPr>
          <p:cNvPr id="17" name="Obraz 16" descr="Obraz zawierający tekst&#10;&#10;Opis wygenerowany automatycznie">
            <a:extLst>
              <a:ext uri="{FF2B5EF4-FFF2-40B4-BE49-F238E27FC236}">
                <a16:creationId xmlns:a16="http://schemas.microsoft.com/office/drawing/2014/main" id="{7540DF89-1AC8-9ABD-AF58-BAB4477537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81" y="795529"/>
            <a:ext cx="602848" cy="535221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F6936DF-C6AF-CDC6-F413-31C2668E0B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773" y="-1"/>
            <a:ext cx="1737364" cy="1115570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0482C3B4-8DD5-E5C9-0054-E35FE770FD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291" y="4660717"/>
            <a:ext cx="535709" cy="39915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CDCFFCF-A990-A58E-0C28-221D5A28CF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3" t="-9276" b="-1"/>
          <a:stretch/>
        </p:blipFill>
        <p:spPr>
          <a:xfrm>
            <a:off x="422572" y="1827865"/>
            <a:ext cx="2876373" cy="513254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37685D3-4858-8B3E-A70E-BAFAD5D7DAD4}"/>
              </a:ext>
            </a:extLst>
          </p:cNvPr>
          <p:cNvSpPr txBox="1"/>
          <p:nvPr/>
        </p:nvSpPr>
        <p:spPr>
          <a:xfrm>
            <a:off x="473579" y="1954395"/>
            <a:ext cx="2876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Poppins" panose="00000500000000000000" pitchFamily="2" charset="-18"/>
                <a:cs typeface="Poppins" panose="00000500000000000000" pitchFamily="2" charset="-18"/>
              </a:rPr>
              <a:t>Aula kongresowa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F0B01BBC-F851-829F-A579-EA1094C1C36B}"/>
              </a:ext>
            </a:extLst>
          </p:cNvPr>
          <p:cNvSpPr txBox="1"/>
          <p:nvPr/>
        </p:nvSpPr>
        <p:spPr>
          <a:xfrm>
            <a:off x="422572" y="2938315"/>
            <a:ext cx="68656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Sala posiada </a:t>
            </a:r>
            <a:r>
              <a:rPr lang="pl-PL" sz="1300" b="1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529 miejsc </a:t>
            </a:r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z wygodnymi miękkimi fotelami w układzie teatralnym. Jest salą w pełni klimatyzowaną i całkowicie zaciemnioną.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B9D9EACB-2504-8BBA-16FA-23F128F1FA5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3" t="-9276" b="-1"/>
          <a:stretch/>
        </p:blipFill>
        <p:spPr>
          <a:xfrm>
            <a:off x="473579" y="3650564"/>
            <a:ext cx="2876373" cy="513254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258E9EDC-77EE-DFDB-1A4A-7C34FE61D9B1}"/>
              </a:ext>
            </a:extLst>
          </p:cNvPr>
          <p:cNvSpPr txBox="1"/>
          <p:nvPr/>
        </p:nvSpPr>
        <p:spPr>
          <a:xfrm>
            <a:off x="524586" y="3777094"/>
            <a:ext cx="2876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Poppins" panose="00000500000000000000" pitchFamily="2" charset="-18"/>
                <a:cs typeface="Poppins" panose="00000500000000000000" pitchFamily="2" charset="-18"/>
              </a:rPr>
              <a:t>Aula karmazynowa i błękitna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3E0CCB59-7F16-ED20-C8E2-C7F1BC199D53}"/>
              </a:ext>
            </a:extLst>
          </p:cNvPr>
          <p:cNvSpPr txBox="1"/>
          <p:nvPr/>
        </p:nvSpPr>
        <p:spPr>
          <a:xfrm>
            <a:off x="473579" y="4209732"/>
            <a:ext cx="686563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Obie sale posiadają po </a:t>
            </a:r>
            <a:r>
              <a:rPr lang="pl-PL" sz="1300" b="1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160 miejsc </a:t>
            </a:r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z wbudowanymi pulpitami do pisania.</a:t>
            </a:r>
          </a:p>
          <a:p>
            <a:endParaRPr lang="pl-PL" sz="1300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Wyposażenie i układ sal pozwala na organizowanie paneli dyskusyjnych, konferencji i sympozjów jak również szkoleń oraz wykładów. </a:t>
            </a:r>
          </a:p>
          <a:p>
            <a:endParaRPr lang="pl-PL" sz="1300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Sale są klimatyzowane i posiadają możliwość zaciemnienia.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B90DB2F8-E544-2B40-89BB-0E22D09995EB}"/>
              </a:ext>
            </a:extLst>
          </p:cNvPr>
          <p:cNvSpPr txBox="1"/>
          <p:nvPr/>
        </p:nvSpPr>
        <p:spPr>
          <a:xfrm>
            <a:off x="230563" y="827842"/>
            <a:ext cx="7306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latin typeface="Poppins" panose="00000500000000000000" pitchFamily="2" charset="-18"/>
                <a:cs typeface="Poppins" panose="00000500000000000000" pitchFamily="2" charset="-18"/>
              </a:rPr>
              <a:t>Przestrzeń Centrum Konferencyjno-Szkoleniowego</a:t>
            </a:r>
          </a:p>
        </p:txBody>
      </p:sp>
    </p:spTree>
    <p:extLst>
      <p:ext uri="{BB962C8B-B14F-4D97-AF65-F5344CB8AC3E}">
        <p14:creationId xmlns:p14="http://schemas.microsoft.com/office/powerpoint/2010/main" val="326980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A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żywność, naczynie, świeże&#10;&#10;Opis wygenerowany automatycznie">
            <a:extLst>
              <a:ext uri="{FF2B5EF4-FFF2-40B4-BE49-F238E27FC236}">
                <a16:creationId xmlns:a16="http://schemas.microsoft.com/office/drawing/2014/main" id="{374B9DC4-7F59-035F-26E0-D543217CF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9" r="32472"/>
          <a:stretch/>
        </p:blipFill>
        <p:spPr>
          <a:xfrm>
            <a:off x="8534399" y="0"/>
            <a:ext cx="3657599" cy="6858000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BAE63DE1-0B62-2951-80D4-A736C434E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2774"/>
            <a:ext cx="3551690" cy="955531"/>
          </a:xfrm>
          <a:prstGeom prst="rect">
            <a:avLst/>
          </a:prstGeom>
        </p:spPr>
      </p:pic>
      <p:pic>
        <p:nvPicPr>
          <p:cNvPr id="19" name="Obraz 18" descr="Obraz zawierający tekst&#10;&#10;Opis wygenerowany automatycznie">
            <a:extLst>
              <a:ext uri="{FF2B5EF4-FFF2-40B4-BE49-F238E27FC236}">
                <a16:creationId xmlns:a16="http://schemas.microsoft.com/office/drawing/2014/main" id="{BBDEEAB1-800D-36FF-E292-64E5F62C4F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3551691" y="5742774"/>
            <a:ext cx="3118041" cy="955531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6D65F452-2ECB-2A88-05AB-999EE13F4A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6669732" y="5742773"/>
            <a:ext cx="3118041" cy="955531"/>
          </a:xfrm>
          <a:prstGeom prst="rect">
            <a:avLst/>
          </a:prstGeom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7539FBD0-233F-41BF-13F7-2EC9974770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20098"/>
          <a:stretch/>
        </p:blipFill>
        <p:spPr>
          <a:xfrm>
            <a:off x="9787773" y="5742772"/>
            <a:ext cx="2404227" cy="95553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1B23AA0-0061-5B8E-05A6-9A2BED7C3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44" y="3607007"/>
            <a:ext cx="1570848" cy="173640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6D10225-D7B8-373F-A236-11F559EAA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135"/>
            <a:ext cx="7767781" cy="935525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DB6E7AE-8241-B19C-A10F-78E0D49923EF}"/>
              </a:ext>
            </a:extLst>
          </p:cNvPr>
          <p:cNvSpPr txBox="1"/>
          <p:nvPr/>
        </p:nvSpPr>
        <p:spPr>
          <a:xfrm>
            <a:off x="422572" y="2509463"/>
            <a:ext cx="648243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Miejsce to jest urokliwą kawiarnią, stołówką oraz salą bankietową, która mieści </a:t>
            </a:r>
            <a:r>
              <a:rPr lang="pl-PL" sz="1300" b="1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200 osób</a:t>
            </a:r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 </a:t>
            </a:r>
          </a:p>
          <a:p>
            <a:endParaRPr lang="pl-PL" sz="1300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Bufet Akademicki słynie z organizacji wszelkiego rodzaju przyjęć uczelnianych oraz usługi cateringowej.</a:t>
            </a:r>
          </a:p>
        </p:txBody>
      </p:sp>
      <p:pic>
        <p:nvPicPr>
          <p:cNvPr id="17" name="Obraz 16" descr="Obraz zawierający tekst&#10;&#10;Opis wygenerowany automatycznie">
            <a:extLst>
              <a:ext uri="{FF2B5EF4-FFF2-40B4-BE49-F238E27FC236}">
                <a16:creationId xmlns:a16="http://schemas.microsoft.com/office/drawing/2014/main" id="{7540DF89-1AC8-9ABD-AF58-BAB4477537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81" y="795529"/>
            <a:ext cx="602848" cy="535221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F6936DF-C6AF-CDC6-F413-31C2668E0B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773" y="-1"/>
            <a:ext cx="1737364" cy="1115570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0482C3B4-8DD5-E5C9-0054-E35FE770FD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291" y="4660717"/>
            <a:ext cx="535709" cy="39915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CDCFFCF-A990-A58E-0C28-221D5A28CF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3" t="-9276" b="-1"/>
          <a:stretch/>
        </p:blipFill>
        <p:spPr>
          <a:xfrm>
            <a:off x="422572" y="1827865"/>
            <a:ext cx="2876373" cy="513254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37685D3-4858-8B3E-A70E-BAFAD5D7DAD4}"/>
              </a:ext>
            </a:extLst>
          </p:cNvPr>
          <p:cNvSpPr txBox="1"/>
          <p:nvPr/>
        </p:nvSpPr>
        <p:spPr>
          <a:xfrm>
            <a:off x="473579" y="1954395"/>
            <a:ext cx="2876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Poppins" panose="00000500000000000000" pitchFamily="2" charset="-18"/>
                <a:cs typeface="Poppins" panose="00000500000000000000" pitchFamily="2" charset="-18"/>
              </a:rPr>
              <a:t>Bufet Centrum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C5745D1-B8E3-5275-BAEA-CCC29579D242}"/>
              </a:ext>
            </a:extLst>
          </p:cNvPr>
          <p:cNvSpPr txBox="1"/>
          <p:nvPr/>
        </p:nvSpPr>
        <p:spPr>
          <a:xfrm>
            <a:off x="230563" y="827842"/>
            <a:ext cx="7306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latin typeface="Poppins" panose="00000500000000000000" pitchFamily="2" charset="-18"/>
                <a:cs typeface="Poppins" panose="00000500000000000000" pitchFamily="2" charset="-18"/>
              </a:rPr>
              <a:t>Przestrzeń Centrum Konferencyjno-Szkoleniowego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9733414E-4ADD-09A5-E172-0712AB3DB5F5}"/>
              </a:ext>
            </a:extLst>
          </p:cNvPr>
          <p:cNvSpPr txBox="1"/>
          <p:nvPr/>
        </p:nvSpPr>
        <p:spPr>
          <a:xfrm>
            <a:off x="416387" y="4452012"/>
            <a:ext cx="648243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Bezpośrednio przy Centrum Konferencyjno-Szkoleniowym zlokalizowany jest parking, który pomieści około </a:t>
            </a:r>
            <a:r>
              <a:rPr lang="pl-PL" sz="1300" b="1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150 samochodów</a:t>
            </a:r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 </a:t>
            </a:r>
          </a:p>
          <a:p>
            <a:endParaRPr lang="pl-PL" sz="1300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 bezpośrednim sąsiedztwie znajduje się również przystanek komunikacji miejskiej, który zapewnia dogodne połączenie z każdą częścią Olsztyna.</a:t>
            </a: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02DFAED6-17F3-1C91-4211-6E994DDD40D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3" t="-9276" b="-1"/>
          <a:stretch/>
        </p:blipFill>
        <p:spPr>
          <a:xfrm>
            <a:off x="473579" y="3770414"/>
            <a:ext cx="2876373" cy="513254"/>
          </a:xfrm>
          <a:prstGeom prst="rect">
            <a:avLst/>
          </a:prstGeom>
        </p:spPr>
      </p:pic>
      <p:sp>
        <p:nvSpPr>
          <p:cNvPr id="28" name="pole tekstowe 27">
            <a:extLst>
              <a:ext uri="{FF2B5EF4-FFF2-40B4-BE49-F238E27FC236}">
                <a16:creationId xmlns:a16="http://schemas.microsoft.com/office/drawing/2014/main" id="{B07AAF5E-F31B-99FC-D814-80F050F5C73A}"/>
              </a:ext>
            </a:extLst>
          </p:cNvPr>
          <p:cNvSpPr txBox="1"/>
          <p:nvPr/>
        </p:nvSpPr>
        <p:spPr>
          <a:xfrm>
            <a:off x="524586" y="3896944"/>
            <a:ext cx="2876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Poppins" panose="00000500000000000000" pitchFamily="2" charset="-18"/>
                <a:cs typeface="Poppins" panose="00000500000000000000" pitchFamily="2" charset="-18"/>
              </a:rPr>
              <a:t>Dogodna lokalizacja</a:t>
            </a:r>
          </a:p>
        </p:txBody>
      </p:sp>
    </p:spTree>
    <p:extLst>
      <p:ext uri="{BB962C8B-B14F-4D97-AF65-F5344CB8AC3E}">
        <p14:creationId xmlns:p14="http://schemas.microsoft.com/office/powerpoint/2010/main" val="1626970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A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E691B020-E580-0648-A9BB-E0675FAD8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50" y="1900250"/>
            <a:ext cx="5520525" cy="3674376"/>
          </a:xfrm>
          <a:prstGeom prst="rect">
            <a:avLst/>
          </a:prstGeom>
        </p:spPr>
      </p:pic>
      <p:pic>
        <p:nvPicPr>
          <p:cNvPr id="12" name="Obraz 11" descr="Obraz zawierający trawa, zewnętrzne, niebo, budynek&#10;&#10;Opis wygenerowany automatycznie">
            <a:extLst>
              <a:ext uri="{FF2B5EF4-FFF2-40B4-BE49-F238E27FC236}">
                <a16:creationId xmlns:a16="http://schemas.microsoft.com/office/drawing/2014/main" id="{039A1302-68F1-389A-9FA0-B8AB23479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346" y="1902818"/>
            <a:ext cx="5511565" cy="3674376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BAE63DE1-0B62-2951-80D4-A736C434E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2774"/>
            <a:ext cx="3551690" cy="955531"/>
          </a:xfrm>
          <a:prstGeom prst="rect">
            <a:avLst/>
          </a:prstGeom>
        </p:spPr>
      </p:pic>
      <p:pic>
        <p:nvPicPr>
          <p:cNvPr id="19" name="Obraz 18" descr="Obraz zawierający tekst&#10;&#10;Opis wygenerowany automatycznie">
            <a:extLst>
              <a:ext uri="{FF2B5EF4-FFF2-40B4-BE49-F238E27FC236}">
                <a16:creationId xmlns:a16="http://schemas.microsoft.com/office/drawing/2014/main" id="{BBDEEAB1-800D-36FF-E292-64E5F62C4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3551691" y="5742774"/>
            <a:ext cx="3118041" cy="955531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6D65F452-2ECB-2A88-05AB-999EE13F4A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6669732" y="5836776"/>
            <a:ext cx="3118041" cy="955531"/>
          </a:xfrm>
          <a:prstGeom prst="rect">
            <a:avLst/>
          </a:prstGeom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7539FBD0-233F-41BF-13F7-2EC9974770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20098"/>
          <a:stretch/>
        </p:blipFill>
        <p:spPr>
          <a:xfrm>
            <a:off x="9787773" y="5742772"/>
            <a:ext cx="2404227" cy="9555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6D10225-D7B8-373F-A236-11F559EAA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4219" y="518963"/>
            <a:ext cx="7767781" cy="93552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A12E5A6-3135-61F0-7623-FA799458474E}"/>
              </a:ext>
            </a:extLst>
          </p:cNvPr>
          <p:cNvSpPr txBox="1"/>
          <p:nvPr/>
        </p:nvSpPr>
        <p:spPr>
          <a:xfrm>
            <a:off x="4762500" y="692921"/>
            <a:ext cx="7429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b="1" dirty="0">
                <a:latin typeface="Poppins" panose="00000500000000000000" pitchFamily="2" charset="-18"/>
                <a:cs typeface="Poppins" panose="00000500000000000000" pitchFamily="2" charset="-18"/>
              </a:rPr>
              <a:t>Biblioteka Uniwersytecka</a:t>
            </a:r>
          </a:p>
        </p:txBody>
      </p:sp>
      <p:pic>
        <p:nvPicPr>
          <p:cNvPr id="17" name="Obraz 16" descr="Obraz zawierający tekst&#10;&#10;Opis wygenerowany automatycznie">
            <a:extLst>
              <a:ext uri="{FF2B5EF4-FFF2-40B4-BE49-F238E27FC236}">
                <a16:creationId xmlns:a16="http://schemas.microsoft.com/office/drawing/2014/main" id="{7540DF89-1AC8-9ABD-AF58-BAB4477537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269" y="542754"/>
            <a:ext cx="1000135" cy="88794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D491A47-CCE7-738F-3881-32F6F01249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3" t="-9276" b="-1"/>
          <a:stretch/>
        </p:blipFill>
        <p:spPr>
          <a:xfrm>
            <a:off x="5191125" y="1174068"/>
            <a:ext cx="6679786" cy="513254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462AB37-1D4E-118E-4916-999A9A77D842}"/>
              </a:ext>
            </a:extLst>
          </p:cNvPr>
          <p:cNvSpPr txBox="1"/>
          <p:nvPr/>
        </p:nvSpPr>
        <p:spPr>
          <a:xfrm>
            <a:off x="5295900" y="1300599"/>
            <a:ext cx="6470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latin typeface="Poppins" panose="00000500000000000000" pitchFamily="2" charset="-18"/>
                <a:cs typeface="Poppins" panose="00000500000000000000" pitchFamily="2" charset="-18"/>
              </a:rPr>
              <a:t>ogromny księgozbiór i miejsce do prowadzenia obrad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1F6936DF-C6AF-CDC6-F413-31C2668E0B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21547" y="581244"/>
            <a:ext cx="2355703" cy="151260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1B23AA0-0061-5B8E-05A6-9A2BED7C34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45948" y="4431300"/>
            <a:ext cx="2046493" cy="2262178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0482C3B4-8DD5-E5C9-0054-E35FE770FD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8" y="4795198"/>
            <a:ext cx="773666" cy="57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79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A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rak dostępnego opisu zdjęcia.">
            <a:extLst>
              <a:ext uri="{FF2B5EF4-FFF2-40B4-BE49-F238E27FC236}">
                <a16:creationId xmlns:a16="http://schemas.microsoft.com/office/drawing/2014/main" id="{B67D93CC-6C2A-CC63-7108-C4F48E0A7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8" r="25696"/>
          <a:stretch/>
        </p:blipFill>
        <p:spPr bwMode="auto">
          <a:xfrm>
            <a:off x="8534398" y="0"/>
            <a:ext cx="36576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BAE63DE1-0B62-2951-80D4-A736C434E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2774"/>
            <a:ext cx="3551690" cy="955531"/>
          </a:xfrm>
          <a:prstGeom prst="rect">
            <a:avLst/>
          </a:prstGeom>
        </p:spPr>
      </p:pic>
      <p:pic>
        <p:nvPicPr>
          <p:cNvPr id="19" name="Obraz 18" descr="Obraz zawierający tekst&#10;&#10;Opis wygenerowany automatycznie">
            <a:extLst>
              <a:ext uri="{FF2B5EF4-FFF2-40B4-BE49-F238E27FC236}">
                <a16:creationId xmlns:a16="http://schemas.microsoft.com/office/drawing/2014/main" id="{BBDEEAB1-800D-36FF-E292-64E5F62C4F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3551691" y="5742774"/>
            <a:ext cx="3118041" cy="955531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6D65F452-2ECB-2A88-05AB-999EE13F4A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6669732" y="5742773"/>
            <a:ext cx="3118041" cy="955531"/>
          </a:xfrm>
          <a:prstGeom prst="rect">
            <a:avLst/>
          </a:prstGeom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7539FBD0-233F-41BF-13F7-2EC9974770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20098"/>
          <a:stretch/>
        </p:blipFill>
        <p:spPr>
          <a:xfrm>
            <a:off x="9787773" y="5742772"/>
            <a:ext cx="2404227" cy="95553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1B23AA0-0061-5B8E-05A6-9A2BED7C3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44" y="3607007"/>
            <a:ext cx="1570848" cy="173640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6D10225-D7B8-373F-A236-11F559EAA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135"/>
            <a:ext cx="7767781" cy="935525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DB6E7AE-8241-B19C-A10F-78E0D49923EF}"/>
              </a:ext>
            </a:extLst>
          </p:cNvPr>
          <p:cNvSpPr txBox="1"/>
          <p:nvPr/>
        </p:nvSpPr>
        <p:spPr>
          <a:xfrm>
            <a:off x="422572" y="2442698"/>
            <a:ext cx="72074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Na ostatnim poziomie Biblioteki Uniwersyteckiej zlokalizowane są dwie sale konferencyjne – każda z nich może pomieścić </a:t>
            </a:r>
            <a:r>
              <a:rPr lang="pl-PL" sz="1300" b="1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175 osób</a:t>
            </a:r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 </a:t>
            </a:r>
          </a:p>
          <a:p>
            <a:endParaRPr lang="pl-PL" sz="1300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Istnieje możliwość połączenia sal i stworzenia jednej, dużej przestrzeni.</a:t>
            </a:r>
          </a:p>
        </p:txBody>
      </p:sp>
      <p:pic>
        <p:nvPicPr>
          <p:cNvPr id="17" name="Obraz 16" descr="Obraz zawierający tekst&#10;&#10;Opis wygenerowany automatycznie">
            <a:extLst>
              <a:ext uri="{FF2B5EF4-FFF2-40B4-BE49-F238E27FC236}">
                <a16:creationId xmlns:a16="http://schemas.microsoft.com/office/drawing/2014/main" id="{7540DF89-1AC8-9ABD-AF58-BAB4477537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81" y="795529"/>
            <a:ext cx="602848" cy="535221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F6936DF-C6AF-CDC6-F413-31C2668E0B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773" y="-1"/>
            <a:ext cx="1737364" cy="1115570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0482C3B4-8DD5-E5C9-0054-E35FE770FD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291" y="4660717"/>
            <a:ext cx="535709" cy="39915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CDCFFCF-A990-A58E-0C28-221D5A28CF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3" t="-9276" b="-1"/>
          <a:stretch/>
        </p:blipFill>
        <p:spPr>
          <a:xfrm>
            <a:off x="422572" y="1827865"/>
            <a:ext cx="2876373" cy="513254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37685D3-4858-8B3E-A70E-BAFAD5D7DAD4}"/>
              </a:ext>
            </a:extLst>
          </p:cNvPr>
          <p:cNvSpPr txBox="1"/>
          <p:nvPr/>
        </p:nvSpPr>
        <p:spPr>
          <a:xfrm>
            <a:off x="422572" y="1954395"/>
            <a:ext cx="2876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Poppins" panose="00000500000000000000" pitchFamily="2" charset="-18"/>
                <a:cs typeface="Poppins" panose="00000500000000000000" pitchFamily="2" charset="-18"/>
              </a:rPr>
              <a:t>Sale konferencyjne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B90DB2F8-E544-2B40-89BB-0E22D09995EB}"/>
              </a:ext>
            </a:extLst>
          </p:cNvPr>
          <p:cNvSpPr txBox="1"/>
          <p:nvPr/>
        </p:nvSpPr>
        <p:spPr>
          <a:xfrm>
            <a:off x="230563" y="827842"/>
            <a:ext cx="7306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latin typeface="Poppins" panose="00000500000000000000" pitchFamily="2" charset="-18"/>
                <a:cs typeface="Poppins" panose="00000500000000000000" pitchFamily="2" charset="-18"/>
              </a:rPr>
              <a:t>Przestrzeń Biblioteki Uniwersyteckiej</a:t>
            </a:r>
          </a:p>
        </p:txBody>
      </p:sp>
      <p:sp>
        <p:nvSpPr>
          <p:cNvPr id="1025" name="pole tekstowe 1024">
            <a:extLst>
              <a:ext uri="{FF2B5EF4-FFF2-40B4-BE49-F238E27FC236}">
                <a16:creationId xmlns:a16="http://schemas.microsoft.com/office/drawing/2014/main" id="{B2F8FBE5-DB51-6986-5B6D-BF9E45D5D3B6}"/>
              </a:ext>
            </a:extLst>
          </p:cNvPr>
          <p:cNvSpPr txBox="1"/>
          <p:nvPr/>
        </p:nvSpPr>
        <p:spPr>
          <a:xfrm>
            <a:off x="422572" y="4206632"/>
            <a:ext cx="720746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Biblioteka Uniwersytecka znajduje się w bezpośrednim sąsiedztwie Centrum Konferencyjno-Szkoleniowego.</a:t>
            </a:r>
          </a:p>
          <a:p>
            <a:endParaRPr lang="pl-PL" sz="1300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 budynku mieści się Biblioteka </a:t>
            </a:r>
            <a:r>
              <a:rPr lang="pl-PL" sz="1300" dirty="0" err="1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Cafe</a:t>
            </a:r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– lokal, w którym serwowana jest świeża kawa, wypiekane na miejscu domowe ciasta, kanapki i sałatki. </a:t>
            </a:r>
          </a:p>
        </p:txBody>
      </p:sp>
      <p:pic>
        <p:nvPicPr>
          <p:cNvPr id="1028" name="Obraz 1027">
            <a:extLst>
              <a:ext uri="{FF2B5EF4-FFF2-40B4-BE49-F238E27FC236}">
                <a16:creationId xmlns:a16="http://schemas.microsoft.com/office/drawing/2014/main" id="{EC3D292F-6D61-DD15-0458-1F54D44CBC2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3" t="-9276" b="-1"/>
          <a:stretch/>
        </p:blipFill>
        <p:spPr>
          <a:xfrm>
            <a:off x="422572" y="3591799"/>
            <a:ext cx="2876373" cy="513254"/>
          </a:xfrm>
          <a:prstGeom prst="rect">
            <a:avLst/>
          </a:prstGeom>
        </p:spPr>
      </p:pic>
      <p:sp>
        <p:nvSpPr>
          <p:cNvPr id="1030" name="pole tekstowe 1029">
            <a:extLst>
              <a:ext uri="{FF2B5EF4-FFF2-40B4-BE49-F238E27FC236}">
                <a16:creationId xmlns:a16="http://schemas.microsoft.com/office/drawing/2014/main" id="{7FECE0E5-3FEC-E557-56E2-30EB41CF110E}"/>
              </a:ext>
            </a:extLst>
          </p:cNvPr>
          <p:cNvSpPr txBox="1"/>
          <p:nvPr/>
        </p:nvSpPr>
        <p:spPr>
          <a:xfrm>
            <a:off x="422572" y="3718329"/>
            <a:ext cx="2876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Poppins" panose="00000500000000000000" pitchFamily="2" charset="-18"/>
                <a:cs typeface="Poppins" panose="00000500000000000000" pitchFamily="2" charset="-18"/>
              </a:rPr>
              <a:t>Dogodna lokalizacja</a:t>
            </a:r>
          </a:p>
        </p:txBody>
      </p:sp>
    </p:spTree>
    <p:extLst>
      <p:ext uri="{BB962C8B-B14F-4D97-AF65-F5344CB8AC3E}">
        <p14:creationId xmlns:p14="http://schemas.microsoft.com/office/powerpoint/2010/main" val="3767957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A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drzewo, trawa, zewnętrzne, roślina&#10;&#10;Opis wygenerowany automatycznie">
            <a:extLst>
              <a:ext uri="{FF2B5EF4-FFF2-40B4-BE49-F238E27FC236}">
                <a16:creationId xmlns:a16="http://schemas.microsoft.com/office/drawing/2014/main" id="{663350A2-178D-2F39-1619-A147A0D63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664" y="1911364"/>
            <a:ext cx="5498999" cy="3670874"/>
          </a:xfrm>
          <a:prstGeom prst="rect">
            <a:avLst/>
          </a:prstGeom>
        </p:spPr>
      </p:pic>
      <p:pic>
        <p:nvPicPr>
          <p:cNvPr id="5" name="Obraz 4" descr="Obraz zawierający trawa, drzewo, zewnętrzne, roślina&#10;&#10;Opis wygenerowany automatycznie">
            <a:extLst>
              <a:ext uri="{FF2B5EF4-FFF2-40B4-BE49-F238E27FC236}">
                <a16:creationId xmlns:a16="http://schemas.microsoft.com/office/drawing/2014/main" id="{1BB8D882-4FCC-93E6-4172-043D423F7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50" y="1893342"/>
            <a:ext cx="5520525" cy="3680350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BAE63DE1-0B62-2951-80D4-A736C434E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2774"/>
            <a:ext cx="3551690" cy="955531"/>
          </a:xfrm>
          <a:prstGeom prst="rect">
            <a:avLst/>
          </a:prstGeom>
        </p:spPr>
      </p:pic>
      <p:pic>
        <p:nvPicPr>
          <p:cNvPr id="19" name="Obraz 18" descr="Obraz zawierający tekst&#10;&#10;Opis wygenerowany automatycznie">
            <a:extLst>
              <a:ext uri="{FF2B5EF4-FFF2-40B4-BE49-F238E27FC236}">
                <a16:creationId xmlns:a16="http://schemas.microsoft.com/office/drawing/2014/main" id="{BBDEEAB1-800D-36FF-E292-64E5F62C4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3551691" y="5742774"/>
            <a:ext cx="3118041" cy="955531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6D65F452-2ECB-2A88-05AB-999EE13F4A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6669732" y="5836776"/>
            <a:ext cx="3118041" cy="955531"/>
          </a:xfrm>
          <a:prstGeom prst="rect">
            <a:avLst/>
          </a:prstGeom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7539FBD0-233F-41BF-13F7-2EC9974770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20098"/>
          <a:stretch/>
        </p:blipFill>
        <p:spPr>
          <a:xfrm>
            <a:off x="9787773" y="5742772"/>
            <a:ext cx="2404227" cy="9555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6D10225-D7B8-373F-A236-11F559EAA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4219" y="518963"/>
            <a:ext cx="7767781" cy="93552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A12E5A6-3135-61F0-7623-FA799458474E}"/>
              </a:ext>
            </a:extLst>
          </p:cNvPr>
          <p:cNvSpPr txBox="1"/>
          <p:nvPr/>
        </p:nvSpPr>
        <p:spPr>
          <a:xfrm>
            <a:off x="4762500" y="692921"/>
            <a:ext cx="7429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b="1" dirty="0">
                <a:latin typeface="Poppins" panose="00000500000000000000" pitchFamily="2" charset="-18"/>
                <a:cs typeface="Poppins" panose="00000500000000000000" pitchFamily="2" charset="-18"/>
              </a:rPr>
              <a:t>Infrastruktura noclegowa</a:t>
            </a:r>
          </a:p>
        </p:txBody>
      </p:sp>
      <p:pic>
        <p:nvPicPr>
          <p:cNvPr id="17" name="Obraz 16" descr="Obraz zawierający tekst&#10;&#10;Opis wygenerowany automatycznie">
            <a:extLst>
              <a:ext uri="{FF2B5EF4-FFF2-40B4-BE49-F238E27FC236}">
                <a16:creationId xmlns:a16="http://schemas.microsoft.com/office/drawing/2014/main" id="{7540DF89-1AC8-9ABD-AF58-BAB4477537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269" y="542754"/>
            <a:ext cx="1000135" cy="88794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D491A47-CCE7-738F-3881-32F6F01249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3" t="-9276" b="-1"/>
          <a:stretch/>
        </p:blipFill>
        <p:spPr>
          <a:xfrm>
            <a:off x="5191125" y="1174068"/>
            <a:ext cx="6679786" cy="513254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462AB37-1D4E-118E-4916-999A9A77D842}"/>
              </a:ext>
            </a:extLst>
          </p:cNvPr>
          <p:cNvSpPr txBox="1"/>
          <p:nvPr/>
        </p:nvSpPr>
        <p:spPr>
          <a:xfrm>
            <a:off x="5295900" y="1300599"/>
            <a:ext cx="6470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latin typeface="Poppins" panose="00000500000000000000" pitchFamily="2" charset="-18"/>
                <a:cs typeface="Poppins" panose="00000500000000000000" pitchFamily="2" charset="-18"/>
              </a:rPr>
              <a:t>zlokalizowana w zielonej części kampusu, nad jeziorem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1F6936DF-C6AF-CDC6-F413-31C2668E0B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21547" y="581244"/>
            <a:ext cx="2355703" cy="151260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1B23AA0-0061-5B8E-05A6-9A2BED7C34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45948" y="4431300"/>
            <a:ext cx="2046493" cy="2262178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0482C3B4-8DD5-E5C9-0054-E35FE770FD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8" y="4795198"/>
            <a:ext cx="773666" cy="57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80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A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przyroda&#10;&#10;Opis wygenerowany automatycznie">
            <a:extLst>
              <a:ext uri="{FF2B5EF4-FFF2-40B4-BE49-F238E27FC236}">
                <a16:creationId xmlns:a16="http://schemas.microsoft.com/office/drawing/2014/main" id="{F6E231F5-55D2-C162-A451-13E0CF08B4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3" r="40464"/>
          <a:stretch/>
        </p:blipFill>
        <p:spPr>
          <a:xfrm>
            <a:off x="8534397" y="-2"/>
            <a:ext cx="3657601" cy="6858000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BAE63DE1-0B62-2951-80D4-A736C434E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2774"/>
            <a:ext cx="3551690" cy="955531"/>
          </a:xfrm>
          <a:prstGeom prst="rect">
            <a:avLst/>
          </a:prstGeom>
        </p:spPr>
      </p:pic>
      <p:pic>
        <p:nvPicPr>
          <p:cNvPr id="19" name="Obraz 18" descr="Obraz zawierający tekst&#10;&#10;Opis wygenerowany automatycznie">
            <a:extLst>
              <a:ext uri="{FF2B5EF4-FFF2-40B4-BE49-F238E27FC236}">
                <a16:creationId xmlns:a16="http://schemas.microsoft.com/office/drawing/2014/main" id="{BBDEEAB1-800D-36FF-E292-64E5F62C4F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3551691" y="5742774"/>
            <a:ext cx="3118041" cy="955531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6D65F452-2ECB-2A88-05AB-999EE13F4A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/>
          <a:stretch/>
        </p:blipFill>
        <p:spPr>
          <a:xfrm>
            <a:off x="6669732" y="5742773"/>
            <a:ext cx="3118041" cy="955531"/>
          </a:xfrm>
          <a:prstGeom prst="rect">
            <a:avLst/>
          </a:prstGeom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7539FBD0-233F-41BF-13F7-2EC9974770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20098"/>
          <a:stretch/>
        </p:blipFill>
        <p:spPr>
          <a:xfrm>
            <a:off x="9787773" y="5742772"/>
            <a:ext cx="2404227" cy="95553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1B23AA0-0061-5B8E-05A6-9A2BED7C3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44" y="3607007"/>
            <a:ext cx="1570848" cy="173640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6D10225-D7B8-373F-A236-11F559EAA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135"/>
            <a:ext cx="7767781" cy="935525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DB6E7AE-8241-B19C-A10F-78E0D49923EF}"/>
              </a:ext>
            </a:extLst>
          </p:cNvPr>
          <p:cNvSpPr txBox="1"/>
          <p:nvPr/>
        </p:nvSpPr>
        <p:spPr>
          <a:xfrm>
            <a:off x="422572" y="2442698"/>
            <a:ext cx="720746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Na terenie miasteczka akademickiego zlokalizowanych jest 9 Domów Studenckich,    w których znajduje się ponad 2000 miejsc noclegowych. </a:t>
            </a:r>
          </a:p>
          <a:p>
            <a:endParaRPr lang="pl-PL" sz="1300" dirty="0">
              <a:solidFill>
                <a:schemeClr val="bg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Dotarcie do Centrum Konferencyjno-Szkoleniowego i Biblioteki Uniwersyteckiej zajmuje mniej niż 5 minut.</a:t>
            </a:r>
          </a:p>
        </p:txBody>
      </p:sp>
      <p:pic>
        <p:nvPicPr>
          <p:cNvPr id="17" name="Obraz 16" descr="Obraz zawierający tekst&#10;&#10;Opis wygenerowany automatycznie">
            <a:extLst>
              <a:ext uri="{FF2B5EF4-FFF2-40B4-BE49-F238E27FC236}">
                <a16:creationId xmlns:a16="http://schemas.microsoft.com/office/drawing/2014/main" id="{7540DF89-1AC8-9ABD-AF58-BAB4477537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81" y="795529"/>
            <a:ext cx="602848" cy="535221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F6936DF-C6AF-CDC6-F413-31C2668E0B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773" y="-1"/>
            <a:ext cx="1737364" cy="1115570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0482C3B4-8DD5-E5C9-0054-E35FE770FD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291" y="4660717"/>
            <a:ext cx="535709" cy="39915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CDCFFCF-A990-A58E-0C28-221D5A28CF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3" t="-9276" b="-1"/>
          <a:stretch/>
        </p:blipFill>
        <p:spPr>
          <a:xfrm>
            <a:off x="422572" y="1827865"/>
            <a:ext cx="2876373" cy="513254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37685D3-4858-8B3E-A70E-BAFAD5D7DAD4}"/>
              </a:ext>
            </a:extLst>
          </p:cNvPr>
          <p:cNvSpPr txBox="1"/>
          <p:nvPr/>
        </p:nvSpPr>
        <p:spPr>
          <a:xfrm>
            <a:off x="422572" y="1954395"/>
            <a:ext cx="2876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Poppins" panose="00000500000000000000" pitchFamily="2" charset="-18"/>
                <a:cs typeface="Poppins" panose="00000500000000000000" pitchFamily="2" charset="-18"/>
              </a:rPr>
              <a:t>Domy studenckie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B90DB2F8-E544-2B40-89BB-0E22D09995EB}"/>
              </a:ext>
            </a:extLst>
          </p:cNvPr>
          <p:cNvSpPr txBox="1"/>
          <p:nvPr/>
        </p:nvSpPr>
        <p:spPr>
          <a:xfrm>
            <a:off x="230563" y="827842"/>
            <a:ext cx="7306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latin typeface="Poppins" panose="00000500000000000000" pitchFamily="2" charset="-18"/>
                <a:cs typeface="Poppins" panose="00000500000000000000" pitchFamily="2" charset="-18"/>
              </a:rPr>
              <a:t>Infrastruktura noclegowa</a:t>
            </a:r>
          </a:p>
        </p:txBody>
      </p:sp>
      <p:sp>
        <p:nvSpPr>
          <p:cNvPr id="1025" name="pole tekstowe 1024">
            <a:extLst>
              <a:ext uri="{FF2B5EF4-FFF2-40B4-BE49-F238E27FC236}">
                <a16:creationId xmlns:a16="http://schemas.microsoft.com/office/drawing/2014/main" id="{B2F8FBE5-DB51-6986-5B6D-BF9E45D5D3B6}"/>
              </a:ext>
            </a:extLst>
          </p:cNvPr>
          <p:cNvSpPr txBox="1"/>
          <p:nvPr/>
        </p:nvSpPr>
        <p:spPr>
          <a:xfrm>
            <a:off x="422572" y="4668106"/>
            <a:ext cx="720746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dirty="0">
                <a:solidFill>
                  <a:schemeClr val="bg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 niedalekiej odległości od miasteczka akademickiego zlokalizowany jest Hotel HP Park (3-gwiazdkowy). Atrakcyjna oferta noclegowa, obejmująca aż 99 w pełni wyposażonych pokoi, to sztandarowy wyznacznik hotelu.</a:t>
            </a:r>
          </a:p>
        </p:txBody>
      </p:sp>
      <p:pic>
        <p:nvPicPr>
          <p:cNvPr id="1028" name="Obraz 1027">
            <a:extLst>
              <a:ext uri="{FF2B5EF4-FFF2-40B4-BE49-F238E27FC236}">
                <a16:creationId xmlns:a16="http://schemas.microsoft.com/office/drawing/2014/main" id="{EC3D292F-6D61-DD15-0458-1F54D44CBC2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3" t="-9276" b="-1"/>
          <a:stretch/>
        </p:blipFill>
        <p:spPr>
          <a:xfrm>
            <a:off x="422572" y="4053273"/>
            <a:ext cx="2876373" cy="513254"/>
          </a:xfrm>
          <a:prstGeom prst="rect">
            <a:avLst/>
          </a:prstGeom>
        </p:spPr>
      </p:pic>
      <p:sp>
        <p:nvSpPr>
          <p:cNvPr id="1030" name="pole tekstowe 1029">
            <a:extLst>
              <a:ext uri="{FF2B5EF4-FFF2-40B4-BE49-F238E27FC236}">
                <a16:creationId xmlns:a16="http://schemas.microsoft.com/office/drawing/2014/main" id="{7FECE0E5-3FEC-E557-56E2-30EB41CF110E}"/>
              </a:ext>
            </a:extLst>
          </p:cNvPr>
          <p:cNvSpPr txBox="1"/>
          <p:nvPr/>
        </p:nvSpPr>
        <p:spPr>
          <a:xfrm>
            <a:off x="422572" y="4179803"/>
            <a:ext cx="2876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Poppins" panose="00000500000000000000" pitchFamily="2" charset="-18"/>
                <a:cs typeface="Poppins" panose="00000500000000000000" pitchFamily="2" charset="-18"/>
              </a:rPr>
              <a:t>Hotel Park</a:t>
            </a:r>
          </a:p>
        </p:txBody>
      </p:sp>
    </p:spTree>
    <p:extLst>
      <p:ext uri="{BB962C8B-B14F-4D97-AF65-F5344CB8AC3E}">
        <p14:creationId xmlns:p14="http://schemas.microsoft.com/office/powerpoint/2010/main" val="231942746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4554</TotalTime>
  <Words>557</Words>
  <Application>Microsoft Office PowerPoint</Application>
  <PresentationFormat>Panoramiczny</PresentationFormat>
  <Paragraphs>85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Poppins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Tymoteusz Tyrajski</dc:creator>
  <cp:lastModifiedBy>Tymoteusz Tyrajski</cp:lastModifiedBy>
  <cp:revision>22</cp:revision>
  <dcterms:created xsi:type="dcterms:W3CDTF">2022-07-01T08:45:16Z</dcterms:created>
  <dcterms:modified xsi:type="dcterms:W3CDTF">2022-09-02T13:02:51Z</dcterms:modified>
</cp:coreProperties>
</file>